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56" r:id="rId2"/>
    <p:sldId id="294" r:id="rId3"/>
    <p:sldId id="260" r:id="rId4"/>
    <p:sldId id="306" r:id="rId5"/>
    <p:sldId id="307" r:id="rId6"/>
    <p:sldId id="308" r:id="rId7"/>
    <p:sldId id="309" r:id="rId8"/>
    <p:sldId id="285" r:id="rId9"/>
    <p:sldId id="311" r:id="rId10"/>
    <p:sldId id="310" r:id="rId11"/>
    <p:sldId id="312" r:id="rId12"/>
    <p:sldId id="313" r:id="rId13"/>
    <p:sldId id="314" r:id="rId14"/>
    <p:sldId id="295" r:id="rId15"/>
    <p:sldId id="315" r:id="rId16"/>
    <p:sldId id="290" r:id="rId17"/>
    <p:sldId id="318" r:id="rId18"/>
    <p:sldId id="298" r:id="rId19"/>
    <p:sldId id="289" r:id="rId20"/>
    <p:sldId id="317" r:id="rId21"/>
    <p:sldId id="287" r:id="rId22"/>
    <p:sldId id="296" r:id="rId23"/>
    <p:sldId id="297" r:id="rId24"/>
    <p:sldId id="305" r:id="rId25"/>
    <p:sldId id="300" r:id="rId26"/>
    <p:sldId id="288" r:id="rId27"/>
    <p:sldId id="261" r:id="rId28"/>
    <p:sldId id="304" r:id="rId29"/>
    <p:sldId id="320" r:id="rId30"/>
    <p:sldId id="319" r:id="rId31"/>
    <p:sldId id="280" r:id="rId32"/>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D3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2184" y="-52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ru-RU" altLang="ru-RU"/>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ru-RU" altLang="ru-RU"/>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ru-RU" altLang="ru-RU"/>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fld id="{4CC9CB97-DD5D-48A1-9E13-5F6216E1BD16}" type="slidenum">
              <a:rPr lang="ru-RU" altLang="ru-RU"/>
              <a:pPr/>
              <a:t>‹#›</a:t>
            </a:fld>
            <a:endParaRPr lang="ru-RU" altLang="ru-RU"/>
          </a:p>
        </p:txBody>
      </p:sp>
    </p:spTree>
    <p:extLst>
      <p:ext uri="{BB962C8B-B14F-4D97-AF65-F5344CB8AC3E}">
        <p14:creationId xmlns:p14="http://schemas.microsoft.com/office/powerpoint/2010/main" val="4804905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B0DBDC1-73BD-400F-9E51-3316DF4ED0A4}" type="slidenum">
              <a:rPr lang="ru-RU" altLang="ru-RU"/>
              <a:pPr/>
              <a:t>1</a:t>
            </a:fld>
            <a:endParaRPr lang="ru-RU" altLang="ru-RU" dirty="0"/>
          </a:p>
        </p:txBody>
      </p:sp>
      <p:sp>
        <p:nvSpPr>
          <p:cNvPr id="40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dirty="0"/>
          </a:p>
        </p:txBody>
      </p:sp>
    </p:spTree>
    <p:extLst>
      <p:ext uri="{BB962C8B-B14F-4D97-AF65-F5344CB8AC3E}">
        <p14:creationId xmlns:p14="http://schemas.microsoft.com/office/powerpoint/2010/main" val="38179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475" y="1236663"/>
            <a:ext cx="7559675" cy="2632075"/>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ижний колонтитул 4"/>
          <p:cNvSpPr>
            <a:spLocks noGrp="1"/>
          </p:cNvSpPr>
          <p:nvPr>
            <p:ph type="ftr" idx="11"/>
          </p:nvPr>
        </p:nvSpPr>
        <p:spPr/>
        <p:txBody>
          <a:bodyPr/>
          <a:lstStyle>
            <a:lvl1pPr>
              <a:defRPr/>
            </a:lvl1pPr>
          </a:lstStyle>
          <a:p>
            <a:endParaRPr lang="ru-RU" altLang="ru-RU"/>
          </a:p>
        </p:txBody>
      </p:sp>
      <p:sp>
        <p:nvSpPr>
          <p:cNvPr id="6" name="Номер слайда 5"/>
          <p:cNvSpPr>
            <a:spLocks noGrp="1"/>
          </p:cNvSpPr>
          <p:nvPr>
            <p:ph type="sldNum" idx="12"/>
          </p:nvPr>
        </p:nvSpPr>
        <p:spPr/>
        <p:txBody>
          <a:bodyPr/>
          <a:lstStyle>
            <a:lvl1pPr>
              <a:defRPr/>
            </a:lvl1pPr>
          </a:lstStyle>
          <a:p>
            <a:fld id="{384F30F4-96C8-4AC7-B2CE-5196ED07F8CE}" type="slidenum">
              <a:rPr lang="ru-RU" altLang="ru-RU"/>
              <a:pPr/>
              <a:t>‹#›</a:t>
            </a:fld>
            <a:endParaRPr lang="ru-RU" altLang="ru-RU"/>
          </a:p>
        </p:txBody>
      </p:sp>
    </p:spTree>
    <p:extLst>
      <p:ext uri="{BB962C8B-B14F-4D97-AF65-F5344CB8AC3E}">
        <p14:creationId xmlns:p14="http://schemas.microsoft.com/office/powerpoint/2010/main" val="306752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ижний колонтитул 4"/>
          <p:cNvSpPr>
            <a:spLocks noGrp="1"/>
          </p:cNvSpPr>
          <p:nvPr>
            <p:ph type="ftr" idx="11"/>
          </p:nvPr>
        </p:nvSpPr>
        <p:spPr/>
        <p:txBody>
          <a:bodyPr/>
          <a:lstStyle>
            <a:lvl1pPr>
              <a:defRPr/>
            </a:lvl1pPr>
          </a:lstStyle>
          <a:p>
            <a:endParaRPr lang="ru-RU" altLang="ru-RU"/>
          </a:p>
        </p:txBody>
      </p:sp>
      <p:sp>
        <p:nvSpPr>
          <p:cNvPr id="6" name="Номер слайда 5"/>
          <p:cNvSpPr>
            <a:spLocks noGrp="1"/>
          </p:cNvSpPr>
          <p:nvPr>
            <p:ph type="sldNum" idx="12"/>
          </p:nvPr>
        </p:nvSpPr>
        <p:spPr/>
        <p:txBody>
          <a:bodyPr/>
          <a:lstStyle>
            <a:lvl1pPr>
              <a:defRPr/>
            </a:lvl1pPr>
          </a:lstStyle>
          <a:p>
            <a:fld id="{98AD7C35-BBB1-49C4-94D4-E04005CCC691}" type="slidenum">
              <a:rPr lang="ru-RU" altLang="ru-RU"/>
              <a:pPr/>
              <a:t>‹#›</a:t>
            </a:fld>
            <a:endParaRPr lang="ru-RU" altLang="ru-RU"/>
          </a:p>
        </p:txBody>
      </p:sp>
    </p:spTree>
    <p:extLst>
      <p:ext uri="{BB962C8B-B14F-4D97-AF65-F5344CB8AC3E}">
        <p14:creationId xmlns:p14="http://schemas.microsoft.com/office/powerpoint/2010/main" val="12828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5675" y="301625"/>
            <a:ext cx="2266950" cy="58499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50037" cy="5849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ижний колонтитул 4"/>
          <p:cNvSpPr>
            <a:spLocks noGrp="1"/>
          </p:cNvSpPr>
          <p:nvPr>
            <p:ph type="ftr" idx="11"/>
          </p:nvPr>
        </p:nvSpPr>
        <p:spPr/>
        <p:txBody>
          <a:bodyPr/>
          <a:lstStyle>
            <a:lvl1pPr>
              <a:defRPr/>
            </a:lvl1pPr>
          </a:lstStyle>
          <a:p>
            <a:endParaRPr lang="ru-RU" altLang="ru-RU"/>
          </a:p>
        </p:txBody>
      </p:sp>
      <p:sp>
        <p:nvSpPr>
          <p:cNvPr id="6" name="Номер слайда 5"/>
          <p:cNvSpPr>
            <a:spLocks noGrp="1"/>
          </p:cNvSpPr>
          <p:nvPr>
            <p:ph type="sldNum" idx="12"/>
          </p:nvPr>
        </p:nvSpPr>
        <p:spPr/>
        <p:txBody>
          <a:bodyPr/>
          <a:lstStyle>
            <a:lvl1pPr>
              <a:defRPr/>
            </a:lvl1pPr>
          </a:lstStyle>
          <a:p>
            <a:fld id="{F0BA3FB2-BC92-4A6F-9BF5-806D664B6C72}" type="slidenum">
              <a:rPr lang="ru-RU" altLang="ru-RU"/>
              <a:pPr/>
              <a:t>‹#›</a:t>
            </a:fld>
            <a:endParaRPr lang="ru-RU" altLang="ru-RU"/>
          </a:p>
        </p:txBody>
      </p:sp>
    </p:spTree>
    <p:extLst>
      <p:ext uri="{BB962C8B-B14F-4D97-AF65-F5344CB8AC3E}">
        <p14:creationId xmlns:p14="http://schemas.microsoft.com/office/powerpoint/2010/main" val="359613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ижний колонтитул 4"/>
          <p:cNvSpPr>
            <a:spLocks noGrp="1"/>
          </p:cNvSpPr>
          <p:nvPr>
            <p:ph type="ftr" idx="11"/>
          </p:nvPr>
        </p:nvSpPr>
        <p:spPr/>
        <p:txBody>
          <a:bodyPr/>
          <a:lstStyle>
            <a:lvl1pPr>
              <a:defRPr/>
            </a:lvl1pPr>
          </a:lstStyle>
          <a:p>
            <a:endParaRPr lang="ru-RU" altLang="ru-RU"/>
          </a:p>
        </p:txBody>
      </p:sp>
      <p:sp>
        <p:nvSpPr>
          <p:cNvPr id="6" name="Номер слайда 5"/>
          <p:cNvSpPr>
            <a:spLocks noGrp="1"/>
          </p:cNvSpPr>
          <p:nvPr>
            <p:ph type="sldNum" idx="12"/>
          </p:nvPr>
        </p:nvSpPr>
        <p:spPr/>
        <p:txBody>
          <a:bodyPr/>
          <a:lstStyle>
            <a:lvl1pPr>
              <a:defRPr/>
            </a:lvl1pPr>
          </a:lstStyle>
          <a:p>
            <a:fld id="{6030767B-7D0B-4EC7-997B-8C5188338FBD}" type="slidenum">
              <a:rPr lang="ru-RU" altLang="ru-RU"/>
              <a:pPr/>
              <a:t>‹#›</a:t>
            </a:fld>
            <a:endParaRPr lang="ru-RU" altLang="ru-RU"/>
          </a:p>
        </p:txBody>
      </p:sp>
    </p:spTree>
    <p:extLst>
      <p:ext uri="{BB962C8B-B14F-4D97-AF65-F5344CB8AC3E}">
        <p14:creationId xmlns:p14="http://schemas.microsoft.com/office/powerpoint/2010/main" val="237283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31448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ru-RU" altLang="ru-RU"/>
          </a:p>
        </p:txBody>
      </p:sp>
      <p:sp>
        <p:nvSpPr>
          <p:cNvPr id="5" name="Нижний колонтитул 4"/>
          <p:cNvSpPr>
            <a:spLocks noGrp="1"/>
          </p:cNvSpPr>
          <p:nvPr>
            <p:ph type="ftr" idx="11"/>
          </p:nvPr>
        </p:nvSpPr>
        <p:spPr/>
        <p:txBody>
          <a:bodyPr/>
          <a:lstStyle>
            <a:lvl1pPr>
              <a:defRPr/>
            </a:lvl1pPr>
          </a:lstStyle>
          <a:p>
            <a:endParaRPr lang="ru-RU" altLang="ru-RU"/>
          </a:p>
        </p:txBody>
      </p:sp>
      <p:sp>
        <p:nvSpPr>
          <p:cNvPr id="6" name="Номер слайда 5"/>
          <p:cNvSpPr>
            <a:spLocks noGrp="1"/>
          </p:cNvSpPr>
          <p:nvPr>
            <p:ph type="sldNum" idx="12"/>
          </p:nvPr>
        </p:nvSpPr>
        <p:spPr/>
        <p:txBody>
          <a:bodyPr/>
          <a:lstStyle>
            <a:lvl1pPr>
              <a:defRPr/>
            </a:lvl1pPr>
          </a:lstStyle>
          <a:p>
            <a:fld id="{EEF993C6-0C51-434B-976E-CE181E8D18A6}" type="slidenum">
              <a:rPr lang="ru-RU" altLang="ru-RU"/>
              <a:pPr/>
              <a:t>‹#›</a:t>
            </a:fld>
            <a:endParaRPr lang="ru-RU" altLang="ru-RU"/>
          </a:p>
        </p:txBody>
      </p:sp>
    </p:spTree>
    <p:extLst>
      <p:ext uri="{BB962C8B-B14F-4D97-AF65-F5344CB8AC3E}">
        <p14:creationId xmlns:p14="http://schemas.microsoft.com/office/powerpoint/2010/main" val="266170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1768475"/>
            <a:ext cx="4457700" cy="4383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13338" y="1768475"/>
            <a:ext cx="4459287" cy="4383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ru-RU" altLang="ru-RU"/>
          </a:p>
        </p:txBody>
      </p:sp>
      <p:sp>
        <p:nvSpPr>
          <p:cNvPr id="6" name="Нижний колонтитул 5"/>
          <p:cNvSpPr>
            <a:spLocks noGrp="1"/>
          </p:cNvSpPr>
          <p:nvPr>
            <p:ph type="ftr" idx="11"/>
          </p:nvPr>
        </p:nvSpPr>
        <p:spPr/>
        <p:txBody>
          <a:bodyPr/>
          <a:lstStyle>
            <a:lvl1pPr>
              <a:defRPr/>
            </a:lvl1pPr>
          </a:lstStyle>
          <a:p>
            <a:endParaRPr lang="ru-RU" altLang="ru-RU"/>
          </a:p>
        </p:txBody>
      </p:sp>
      <p:sp>
        <p:nvSpPr>
          <p:cNvPr id="7" name="Номер слайда 6"/>
          <p:cNvSpPr>
            <a:spLocks noGrp="1"/>
          </p:cNvSpPr>
          <p:nvPr>
            <p:ph type="sldNum" idx="12"/>
          </p:nvPr>
        </p:nvSpPr>
        <p:spPr/>
        <p:txBody>
          <a:bodyPr/>
          <a:lstStyle>
            <a:lvl1pPr>
              <a:defRPr/>
            </a:lvl1pPr>
          </a:lstStyle>
          <a:p>
            <a:fld id="{C382D4C5-6E1C-42EB-902C-3A4067E86D1C}" type="slidenum">
              <a:rPr lang="ru-RU" altLang="ru-RU"/>
              <a:pPr/>
              <a:t>‹#›</a:t>
            </a:fld>
            <a:endParaRPr lang="ru-RU" altLang="ru-RU"/>
          </a:p>
        </p:txBody>
      </p:sp>
    </p:spTree>
    <p:extLst>
      <p:ext uri="{BB962C8B-B14F-4D97-AF65-F5344CB8AC3E}">
        <p14:creationId xmlns:p14="http://schemas.microsoft.com/office/powerpoint/2010/main" val="380428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4737" cy="1460500"/>
          </a:xfrm>
        </p:spPr>
        <p:txBody>
          <a:bodyPr/>
          <a:lstStyle/>
          <a:p>
            <a:r>
              <a:rPr lang="ru-RU" smtClean="0"/>
              <a:t>Образец заголовка</a:t>
            </a:r>
            <a:endParaRPr lang="ru-RU"/>
          </a:p>
        </p:txBody>
      </p:sp>
      <p:sp>
        <p:nvSpPr>
          <p:cNvPr id="3" name="Текст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93738" y="2760663"/>
            <a:ext cx="426561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03813" y="2760663"/>
            <a:ext cx="428466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ru-RU" altLang="ru-RU"/>
          </a:p>
        </p:txBody>
      </p:sp>
      <p:sp>
        <p:nvSpPr>
          <p:cNvPr id="8" name="Нижний колонтитул 7"/>
          <p:cNvSpPr>
            <a:spLocks noGrp="1"/>
          </p:cNvSpPr>
          <p:nvPr>
            <p:ph type="ftr" idx="11"/>
          </p:nvPr>
        </p:nvSpPr>
        <p:spPr/>
        <p:txBody>
          <a:bodyPr/>
          <a:lstStyle>
            <a:lvl1pPr>
              <a:defRPr/>
            </a:lvl1pPr>
          </a:lstStyle>
          <a:p>
            <a:endParaRPr lang="ru-RU" altLang="ru-RU"/>
          </a:p>
        </p:txBody>
      </p:sp>
      <p:sp>
        <p:nvSpPr>
          <p:cNvPr id="9" name="Номер слайда 8"/>
          <p:cNvSpPr>
            <a:spLocks noGrp="1"/>
          </p:cNvSpPr>
          <p:nvPr>
            <p:ph type="sldNum" idx="12"/>
          </p:nvPr>
        </p:nvSpPr>
        <p:spPr/>
        <p:txBody>
          <a:bodyPr/>
          <a:lstStyle>
            <a:lvl1pPr>
              <a:defRPr/>
            </a:lvl1pPr>
          </a:lstStyle>
          <a:p>
            <a:fld id="{F493E403-DE6F-43DB-AAC9-D67EF93FF315}" type="slidenum">
              <a:rPr lang="ru-RU" altLang="ru-RU"/>
              <a:pPr/>
              <a:t>‹#›</a:t>
            </a:fld>
            <a:endParaRPr lang="ru-RU" altLang="ru-RU"/>
          </a:p>
        </p:txBody>
      </p:sp>
    </p:spTree>
    <p:extLst>
      <p:ext uri="{BB962C8B-B14F-4D97-AF65-F5344CB8AC3E}">
        <p14:creationId xmlns:p14="http://schemas.microsoft.com/office/powerpoint/2010/main" val="229767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ru-RU" altLang="ru-RU"/>
          </a:p>
        </p:txBody>
      </p:sp>
      <p:sp>
        <p:nvSpPr>
          <p:cNvPr id="4" name="Нижний колонтитул 3"/>
          <p:cNvSpPr>
            <a:spLocks noGrp="1"/>
          </p:cNvSpPr>
          <p:nvPr>
            <p:ph type="ftr" idx="11"/>
          </p:nvPr>
        </p:nvSpPr>
        <p:spPr/>
        <p:txBody>
          <a:bodyPr/>
          <a:lstStyle>
            <a:lvl1pPr>
              <a:defRPr/>
            </a:lvl1pPr>
          </a:lstStyle>
          <a:p>
            <a:endParaRPr lang="ru-RU" altLang="ru-RU"/>
          </a:p>
        </p:txBody>
      </p:sp>
      <p:sp>
        <p:nvSpPr>
          <p:cNvPr id="5" name="Номер слайда 4"/>
          <p:cNvSpPr>
            <a:spLocks noGrp="1"/>
          </p:cNvSpPr>
          <p:nvPr>
            <p:ph type="sldNum" idx="12"/>
          </p:nvPr>
        </p:nvSpPr>
        <p:spPr/>
        <p:txBody>
          <a:bodyPr/>
          <a:lstStyle>
            <a:lvl1pPr>
              <a:defRPr/>
            </a:lvl1pPr>
          </a:lstStyle>
          <a:p>
            <a:fld id="{66F6E98A-AF1C-476E-B021-25F8769FFC58}" type="slidenum">
              <a:rPr lang="ru-RU" altLang="ru-RU"/>
              <a:pPr/>
              <a:t>‹#›</a:t>
            </a:fld>
            <a:endParaRPr lang="ru-RU" altLang="ru-RU"/>
          </a:p>
        </p:txBody>
      </p:sp>
    </p:spTree>
    <p:extLst>
      <p:ext uri="{BB962C8B-B14F-4D97-AF65-F5344CB8AC3E}">
        <p14:creationId xmlns:p14="http://schemas.microsoft.com/office/powerpoint/2010/main" val="243011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ru-RU" altLang="ru-RU"/>
          </a:p>
        </p:txBody>
      </p:sp>
      <p:sp>
        <p:nvSpPr>
          <p:cNvPr id="3" name="Нижний колонтитул 2"/>
          <p:cNvSpPr>
            <a:spLocks noGrp="1"/>
          </p:cNvSpPr>
          <p:nvPr>
            <p:ph type="ftr" idx="11"/>
          </p:nvPr>
        </p:nvSpPr>
        <p:spPr/>
        <p:txBody>
          <a:bodyPr/>
          <a:lstStyle>
            <a:lvl1pPr>
              <a:defRPr/>
            </a:lvl1pPr>
          </a:lstStyle>
          <a:p>
            <a:endParaRPr lang="ru-RU" altLang="ru-RU"/>
          </a:p>
        </p:txBody>
      </p:sp>
      <p:sp>
        <p:nvSpPr>
          <p:cNvPr id="4" name="Номер слайда 3"/>
          <p:cNvSpPr>
            <a:spLocks noGrp="1"/>
          </p:cNvSpPr>
          <p:nvPr>
            <p:ph type="sldNum" idx="12"/>
          </p:nvPr>
        </p:nvSpPr>
        <p:spPr/>
        <p:txBody>
          <a:bodyPr/>
          <a:lstStyle>
            <a:lvl1pPr>
              <a:defRPr/>
            </a:lvl1pPr>
          </a:lstStyle>
          <a:p>
            <a:fld id="{B1C3FA63-FD47-402C-8670-29A2CD550F84}" type="slidenum">
              <a:rPr lang="ru-RU" altLang="ru-RU"/>
              <a:pPr/>
              <a:t>‹#›</a:t>
            </a:fld>
            <a:endParaRPr lang="ru-RU" altLang="ru-RU"/>
          </a:p>
        </p:txBody>
      </p:sp>
    </p:spTree>
    <p:extLst>
      <p:ext uri="{BB962C8B-B14F-4D97-AF65-F5344CB8AC3E}">
        <p14:creationId xmlns:p14="http://schemas.microsoft.com/office/powerpoint/2010/main" val="226762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ltLang="ru-RU"/>
          </a:p>
        </p:txBody>
      </p:sp>
      <p:sp>
        <p:nvSpPr>
          <p:cNvPr id="6" name="Нижний колонтитул 5"/>
          <p:cNvSpPr>
            <a:spLocks noGrp="1"/>
          </p:cNvSpPr>
          <p:nvPr>
            <p:ph type="ftr" idx="11"/>
          </p:nvPr>
        </p:nvSpPr>
        <p:spPr/>
        <p:txBody>
          <a:bodyPr/>
          <a:lstStyle>
            <a:lvl1pPr>
              <a:defRPr/>
            </a:lvl1pPr>
          </a:lstStyle>
          <a:p>
            <a:endParaRPr lang="ru-RU" altLang="ru-RU"/>
          </a:p>
        </p:txBody>
      </p:sp>
      <p:sp>
        <p:nvSpPr>
          <p:cNvPr id="7" name="Номер слайда 6"/>
          <p:cNvSpPr>
            <a:spLocks noGrp="1"/>
          </p:cNvSpPr>
          <p:nvPr>
            <p:ph type="sldNum" idx="12"/>
          </p:nvPr>
        </p:nvSpPr>
        <p:spPr/>
        <p:txBody>
          <a:bodyPr/>
          <a:lstStyle>
            <a:lvl1pPr>
              <a:defRPr/>
            </a:lvl1pPr>
          </a:lstStyle>
          <a:p>
            <a:fld id="{6C8F22BB-210F-464C-9631-AB8BE4996E2E}" type="slidenum">
              <a:rPr lang="ru-RU" altLang="ru-RU"/>
              <a:pPr/>
              <a:t>‹#›</a:t>
            </a:fld>
            <a:endParaRPr lang="ru-RU" altLang="ru-RU"/>
          </a:p>
        </p:txBody>
      </p:sp>
    </p:spTree>
    <p:extLst>
      <p:ext uri="{BB962C8B-B14F-4D97-AF65-F5344CB8AC3E}">
        <p14:creationId xmlns:p14="http://schemas.microsoft.com/office/powerpoint/2010/main" val="249802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ltLang="ru-RU"/>
          </a:p>
        </p:txBody>
      </p:sp>
      <p:sp>
        <p:nvSpPr>
          <p:cNvPr id="6" name="Нижний колонтитул 5"/>
          <p:cNvSpPr>
            <a:spLocks noGrp="1"/>
          </p:cNvSpPr>
          <p:nvPr>
            <p:ph type="ftr" idx="11"/>
          </p:nvPr>
        </p:nvSpPr>
        <p:spPr/>
        <p:txBody>
          <a:bodyPr/>
          <a:lstStyle>
            <a:lvl1pPr>
              <a:defRPr/>
            </a:lvl1pPr>
          </a:lstStyle>
          <a:p>
            <a:endParaRPr lang="ru-RU" altLang="ru-RU"/>
          </a:p>
        </p:txBody>
      </p:sp>
      <p:sp>
        <p:nvSpPr>
          <p:cNvPr id="7" name="Номер слайда 6"/>
          <p:cNvSpPr>
            <a:spLocks noGrp="1"/>
          </p:cNvSpPr>
          <p:nvPr>
            <p:ph type="sldNum" idx="12"/>
          </p:nvPr>
        </p:nvSpPr>
        <p:spPr/>
        <p:txBody>
          <a:bodyPr/>
          <a:lstStyle>
            <a:lvl1pPr>
              <a:defRPr/>
            </a:lvl1pPr>
          </a:lstStyle>
          <a:p>
            <a:fld id="{73A88B79-C347-48FE-B1E4-2C2D21C3AE6D}" type="slidenum">
              <a:rPr lang="ru-RU" altLang="ru-RU"/>
              <a:pPr/>
              <a:t>‹#›</a:t>
            </a:fld>
            <a:endParaRPr lang="ru-RU" altLang="ru-RU"/>
          </a:p>
        </p:txBody>
      </p:sp>
    </p:spTree>
    <p:extLst>
      <p:ext uri="{BB962C8B-B14F-4D97-AF65-F5344CB8AC3E}">
        <p14:creationId xmlns:p14="http://schemas.microsoft.com/office/powerpoint/2010/main" val="154934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щёлкните мышью</a:t>
            </a:r>
          </a:p>
        </p:txBody>
      </p:sp>
      <p:sp>
        <p:nvSpPr>
          <p:cNvPr id="1026" name="Rectangle 2"/>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ru-RU" smtClean="0"/>
              <a:t>Для правки структуры щёлкните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endParaRPr lang="ru-RU" altLang="ru-RU"/>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ru-RU" altLang="ru-RU"/>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8D285873-D1CE-4CF8-B80B-6C98ECCC5C8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1" fontAlgn="base" hangingPunct="1">
        <a:lnSpc>
          <a:spcPct val="93000"/>
        </a:lnSpc>
        <a:spcBef>
          <a:spcPts val="1413"/>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lnSpc>
          <a:spcPct val="93000"/>
        </a:lnSpc>
        <a:spcBef>
          <a:spcPts val="1138"/>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1042;&#1048;&#1044;&#1067;%20&#1056;&#1040;&#1041;&#1054;&#1058;.&#1057;&#1058;&#1040;&#1046;&#1048;&#1056;&#1054;&#1042;&#1050;&#1040;%202018%20(&#1050;&#1053;&#1056;).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1056;&#1040;&#1057;&#1055;&#1048;&#1057;&#1040;&#1053;&#1048;&#1045;%20&#1047;&#1040;&#1053;&#1071;&#1058;&#1048;&#1049;%203.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Drawing%20230&#1072;%20(2).pdf" TargetMode="External"/><Relationship Id="rId2" Type="http://schemas.openxmlformats.org/officeDocument/2006/relationships/hyperlink" Target="Drawing%20229%20(1).pdf"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2018%20-%20&#1055;&#1083;&#1072;&#1085;%20&#1087;&#1088;&#1086;&#1074;&#1077;&#1076;&#1077;&#1085;&#1080;&#1103;%20&#1085;&#1072;&#1091;&#1095;&#1085;&#1086;-&#1086;&#1073;&#1088;&#1072;&#1079;&#1086;&#1074;&#1072;&#1090;&#1077;&#1083;&#1100;&#1085;&#1099;&#1093;%20&#1084;&#1077;&#1088;&#1086;&#1087;&#1088;&#1080;&#1103;&#1090;&#1080;&#1081;%20&#1085;&#1072;%20&#1092;&#1072;&#1082;.%20&#1051;%202018.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160588" y="-4763"/>
            <a:ext cx="5832475" cy="1874838"/>
          </a:xfrm>
          <a:ln/>
        </p:spPr>
        <p:txBody>
          <a:bodyPr tIns="39116"/>
          <a:lstStyle/>
          <a:p>
            <a:r>
              <a:rPr lang="ru-RU" dirty="0" smtClean="0"/>
              <a:t/>
            </a:r>
            <a:br>
              <a:rPr lang="ru-RU" dirty="0" smtClean="0"/>
            </a:br>
            <a:r>
              <a:rPr lang="ru-RU" b="1" dirty="0" smtClean="0">
                <a:solidFill>
                  <a:srgbClr val="7030A0"/>
                </a:solidFill>
                <a:latin typeface="Times New Roman" panose="02020603050405020304" pitchFamily="18" charset="0"/>
                <a:cs typeface="Times New Roman" panose="02020603050405020304" pitchFamily="18" charset="0"/>
              </a:rPr>
              <a:t>НМС 30.03.2018</a:t>
            </a:r>
            <a:r>
              <a:rPr lang="ru-RU" b="1" dirty="0" smtClean="0"/>
              <a:t> </a:t>
            </a:r>
            <a:r>
              <a:rPr lang="ru-RU" dirty="0" smtClean="0"/>
              <a:t/>
            </a:r>
            <a:br>
              <a:rPr lang="ru-RU" dirty="0" smtClean="0"/>
            </a:br>
            <a:endParaRPr lang="ru-RU" dirty="0"/>
          </a:p>
        </p:txBody>
      </p:sp>
      <p:sp>
        <p:nvSpPr>
          <p:cNvPr id="3074" name="Rectangle 2"/>
          <p:cNvSpPr>
            <a:spLocks noGrp="1" noChangeArrowheads="1"/>
          </p:cNvSpPr>
          <p:nvPr>
            <p:ph type="body" idx="1"/>
          </p:nvPr>
        </p:nvSpPr>
        <p:spPr>
          <a:xfrm>
            <a:off x="401321" y="1890984"/>
            <a:ext cx="9070975" cy="4384675"/>
          </a:xfrm>
          <a:ln/>
        </p:spPr>
        <p:txBody>
          <a:bodyPr/>
          <a:lstStyle/>
          <a:p>
            <a:pPr algn="ctr"/>
            <a:endParaRPr lang="ru-RU" dirty="0" smtClean="0"/>
          </a:p>
          <a:p>
            <a:pPr algn="ctr"/>
            <a:r>
              <a:rPr lang="ru-RU" sz="4400" b="1" dirty="0" smtClean="0">
                <a:solidFill>
                  <a:srgbClr val="C00000"/>
                </a:solidFill>
                <a:latin typeface="Times New Roman" panose="02020603050405020304" pitchFamily="18" charset="0"/>
                <a:cs typeface="Times New Roman" panose="02020603050405020304" pitchFamily="18" charset="0"/>
              </a:rPr>
              <a:t>ПРОЕКТЫ ФАКУЛЬТЕТА</a:t>
            </a:r>
          </a:p>
          <a:p>
            <a:pPr algn="ctr"/>
            <a:r>
              <a:rPr lang="ru-RU" sz="4400" b="1" dirty="0" smtClean="0">
                <a:solidFill>
                  <a:srgbClr val="C00000"/>
                </a:solidFill>
                <a:latin typeface="Times New Roman" panose="02020603050405020304" pitchFamily="18" charset="0"/>
                <a:cs typeface="Times New Roman" panose="02020603050405020304" pitchFamily="18" charset="0"/>
              </a:rPr>
              <a:t>«ЛИНГВИСТИКА»</a:t>
            </a:r>
            <a:endParaRPr lang="ru-RU" sz="2000" b="1" dirty="0" smtClean="0">
              <a:solidFill>
                <a:srgbClr val="C00000"/>
              </a:solidFill>
            </a:endParaRPr>
          </a:p>
          <a:p>
            <a:pPr algn="r"/>
            <a:endParaRPr lang="ru-RU" sz="2000" dirty="0" smtClean="0">
              <a:latin typeface="Times New Roman" panose="02020603050405020304" pitchFamily="18" charset="0"/>
              <a:cs typeface="Times New Roman" panose="02020603050405020304" pitchFamily="18" charset="0"/>
            </a:endParaRPr>
          </a:p>
          <a:p>
            <a:pPr algn="r"/>
            <a:endParaRPr lang="en-US" sz="2000" dirty="0" smtClean="0">
              <a:latin typeface="Times New Roman" panose="02020603050405020304" pitchFamily="18" charset="0"/>
              <a:cs typeface="Times New Roman" panose="02020603050405020304" pitchFamily="18" charset="0"/>
            </a:endParaRPr>
          </a:p>
          <a:p>
            <a:pPr algn="r"/>
            <a:endParaRPr lang="en-US" sz="2000" dirty="0">
              <a:latin typeface="Times New Roman" panose="02020603050405020304" pitchFamily="18" charset="0"/>
              <a:cs typeface="Times New Roman" panose="02020603050405020304" pitchFamily="18" charset="0"/>
            </a:endParaRPr>
          </a:p>
          <a:p>
            <a:pPr algn="r"/>
            <a:r>
              <a:rPr lang="ru-RU" sz="2000" dirty="0" smtClean="0">
                <a:latin typeface="Times New Roman" panose="02020603050405020304" pitchFamily="18" charset="0"/>
                <a:cs typeface="Times New Roman" panose="02020603050405020304" pitchFamily="18" charset="0"/>
              </a:rPr>
              <a:t>Г.В. Кирсанова</a:t>
            </a:r>
          </a:p>
          <a:p>
            <a:pPr algn="r"/>
            <a:r>
              <a:rPr lang="ru-RU" sz="2000" dirty="0" smtClean="0">
                <a:latin typeface="Times New Roman" panose="02020603050405020304" pitchFamily="18" charset="0"/>
                <a:cs typeface="Times New Roman" panose="02020603050405020304" pitchFamily="18" charset="0"/>
              </a:rPr>
              <a:t>декан Л</a:t>
            </a:r>
          </a:p>
          <a:p>
            <a:pPr algn="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545" y="4643933"/>
            <a:ext cx="2716560" cy="152806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latin typeface="Times New Roman" panose="02020603050405020304" pitchFamily="18" charset="0"/>
                <a:cs typeface="Times New Roman" panose="02020603050405020304" pitchFamily="18" charset="0"/>
              </a:rPr>
              <a:t>Международные </a:t>
            </a:r>
            <a:br>
              <a:rPr lang="ru-RU" b="1" dirty="0">
                <a:solidFill>
                  <a:srgbClr val="C00000"/>
                </a:solidFill>
                <a:latin typeface="Times New Roman" panose="02020603050405020304" pitchFamily="18" charset="0"/>
                <a:cs typeface="Times New Roman" panose="02020603050405020304" pitchFamily="18" charset="0"/>
              </a:rPr>
            </a:br>
            <a:r>
              <a:rPr lang="ru-RU" b="1" dirty="0">
                <a:solidFill>
                  <a:srgbClr val="C00000"/>
                </a:solidFill>
                <a:latin typeface="Times New Roman" panose="02020603050405020304" pitchFamily="18" charset="0"/>
                <a:cs typeface="Times New Roman" panose="02020603050405020304" pitchFamily="18" charset="0"/>
              </a:rPr>
              <a:t>проекты</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3175" y="1768475"/>
            <a:ext cx="6052250" cy="337951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865" y="4715941"/>
            <a:ext cx="2743200" cy="2705100"/>
          </a:xfrm>
          <a:prstGeom prst="rect">
            <a:avLst/>
          </a:prstGeom>
        </p:spPr>
      </p:pic>
    </p:spTree>
    <p:extLst>
      <p:ext uri="{BB962C8B-B14F-4D97-AF65-F5344CB8AC3E}">
        <p14:creationId xmlns:p14="http://schemas.microsoft.com/office/powerpoint/2010/main" val="324304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Тайюань</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numCol="2"/>
          <a:lstStyle/>
          <a:p>
            <a:pPr indent="0">
              <a:lnSpc>
                <a:spcPct val="100000"/>
              </a:lnSpc>
            </a:pPr>
            <a:r>
              <a:rPr lang="ru-RU" sz="900" dirty="0">
                <a:latin typeface="Times New Roman" panose="02020603050405020304" pitchFamily="18" charset="0"/>
                <a:cs typeface="Times New Roman" panose="02020603050405020304" pitchFamily="18" charset="0"/>
              </a:rPr>
              <a:t> </a:t>
            </a:r>
          </a:p>
          <a:p>
            <a:pPr indent="0">
              <a:lnSpc>
                <a:spcPct val="100000"/>
              </a:lnSpc>
            </a:pPr>
            <a:r>
              <a:rPr lang="ru-RU" sz="1800" b="1" dirty="0">
                <a:solidFill>
                  <a:srgbClr val="002060"/>
                </a:solidFill>
                <a:latin typeface="Times New Roman" panose="02020603050405020304" pitchFamily="18" charset="0"/>
                <a:cs typeface="Times New Roman" panose="02020603050405020304" pitchFamily="18" charset="0"/>
              </a:rPr>
              <a:t>РУССКИЙ ЯЗЫК:</a:t>
            </a:r>
          </a:p>
          <a:p>
            <a:pPr indent="0">
              <a:lnSpc>
                <a:spcPct val="100000"/>
              </a:lnSpc>
            </a:pPr>
            <a:r>
              <a:rPr lang="ru-RU" sz="1400" dirty="0">
                <a:latin typeface="Times New Roman" panose="02020603050405020304" pitchFamily="18" charset="0"/>
                <a:cs typeface="Times New Roman" panose="02020603050405020304" pitchFamily="18" charset="0"/>
              </a:rPr>
              <a:t>·           Фонетика</a:t>
            </a:r>
          </a:p>
          <a:p>
            <a:pPr indent="0">
              <a:lnSpc>
                <a:spcPct val="100000"/>
              </a:lnSpc>
            </a:pPr>
            <a:r>
              <a:rPr lang="ru-RU" sz="1400" dirty="0">
                <a:latin typeface="Times New Roman" panose="02020603050405020304" pitchFamily="18" charset="0"/>
                <a:cs typeface="Times New Roman" panose="02020603050405020304" pitchFamily="18" charset="0"/>
              </a:rPr>
              <a:t>·           Грамматика</a:t>
            </a:r>
          </a:p>
          <a:p>
            <a:pPr indent="0">
              <a:lnSpc>
                <a:spcPct val="100000"/>
              </a:lnSpc>
            </a:pPr>
            <a:r>
              <a:rPr lang="ru-RU" sz="1400" dirty="0">
                <a:latin typeface="Times New Roman" panose="02020603050405020304" pitchFamily="18" charset="0"/>
                <a:cs typeface="Times New Roman" panose="02020603050405020304" pitchFamily="18" charset="0"/>
              </a:rPr>
              <a:t>·           Газета</a:t>
            </a:r>
          </a:p>
          <a:p>
            <a:pPr indent="0">
              <a:lnSpc>
                <a:spcPct val="100000"/>
              </a:lnSpc>
            </a:pPr>
            <a:r>
              <a:rPr lang="ru-RU" sz="1400" dirty="0">
                <a:latin typeface="Times New Roman" panose="02020603050405020304" pitchFamily="18" charset="0"/>
                <a:cs typeface="Times New Roman" panose="02020603050405020304" pitchFamily="18" charset="0"/>
              </a:rPr>
              <a:t>·           Устная речь</a:t>
            </a:r>
          </a:p>
          <a:p>
            <a:pPr indent="0">
              <a:lnSpc>
                <a:spcPct val="100000"/>
              </a:lnSpc>
            </a:pPr>
            <a:r>
              <a:rPr lang="ru-RU" sz="1400" dirty="0">
                <a:latin typeface="Times New Roman" panose="02020603050405020304" pitchFamily="18" charset="0"/>
                <a:cs typeface="Times New Roman" panose="02020603050405020304" pitchFamily="18" charset="0"/>
              </a:rPr>
              <a:t>·           Русский язык для специальных целей</a:t>
            </a:r>
          </a:p>
          <a:p>
            <a:pPr indent="0">
              <a:lnSpc>
                <a:spcPct val="100000"/>
              </a:lnSpc>
            </a:pPr>
            <a:r>
              <a:rPr lang="ru-RU" sz="1400" dirty="0">
                <a:latin typeface="Times New Roman" panose="02020603050405020304" pitchFamily="18" charset="0"/>
                <a:cs typeface="Times New Roman" panose="02020603050405020304" pitchFamily="18" charset="0"/>
              </a:rPr>
              <a:t>·           Практикум по культуре речевого </a:t>
            </a:r>
            <a:r>
              <a:rPr lang="ru-RU" sz="1400" dirty="0" smtClean="0">
                <a:latin typeface="Times New Roman" panose="02020603050405020304" pitchFamily="18" charset="0"/>
                <a:cs typeface="Times New Roman" panose="02020603050405020304" pitchFamily="18" charset="0"/>
              </a:rPr>
              <a:t>общения: страноведение </a:t>
            </a:r>
            <a:r>
              <a:rPr lang="ru-RU" sz="1400" dirty="0">
                <a:latin typeface="Times New Roman" panose="02020603050405020304" pitchFamily="18" charset="0"/>
                <a:cs typeface="Times New Roman" panose="02020603050405020304" pitchFamily="18" charset="0"/>
              </a:rPr>
              <a:t>России</a:t>
            </a:r>
          </a:p>
          <a:p>
            <a:pPr indent="0">
              <a:lnSpc>
                <a:spcPct val="100000"/>
              </a:lnSpc>
            </a:pPr>
            <a:r>
              <a:rPr lang="ru-RU" sz="900" dirty="0">
                <a:latin typeface="Times New Roman" panose="02020603050405020304" pitchFamily="18" charset="0"/>
                <a:cs typeface="Times New Roman" panose="02020603050405020304" pitchFamily="18" charset="0"/>
              </a:rPr>
              <a:t> </a:t>
            </a:r>
          </a:p>
          <a:p>
            <a:pPr indent="0">
              <a:lnSpc>
                <a:spcPct val="100000"/>
              </a:lnSpc>
            </a:pPr>
            <a:r>
              <a:rPr lang="ru-RU" sz="1800" b="1" dirty="0">
                <a:solidFill>
                  <a:srgbClr val="002060"/>
                </a:solidFill>
                <a:latin typeface="Times New Roman" panose="02020603050405020304" pitchFamily="18" charset="0"/>
                <a:cs typeface="Times New Roman" panose="02020603050405020304" pitchFamily="18" charset="0"/>
              </a:rPr>
              <a:t>АНГЛИЙСКИЙ ЯЗЫК:</a:t>
            </a:r>
          </a:p>
          <a:p>
            <a:pPr indent="0">
              <a:lnSpc>
                <a:spcPct val="100000"/>
              </a:lnSpc>
            </a:pPr>
            <a:r>
              <a:rPr lang="ru-RU" sz="9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Практикум по культуре речевого общения</a:t>
            </a:r>
          </a:p>
          <a:p>
            <a:pPr indent="0">
              <a:lnSpc>
                <a:spcPct val="100000"/>
              </a:lnSpc>
            </a:pPr>
            <a:r>
              <a:rPr lang="ru-RU" sz="1400" dirty="0">
                <a:latin typeface="Times New Roman" panose="02020603050405020304" pitchFamily="18" charset="0"/>
                <a:cs typeface="Times New Roman" panose="02020603050405020304" pitchFamily="18" charset="0"/>
              </a:rPr>
              <a:t>·           Деловой английский язык</a:t>
            </a:r>
          </a:p>
          <a:p>
            <a:pPr indent="0">
              <a:lnSpc>
                <a:spcPct val="100000"/>
              </a:lnSpc>
            </a:pPr>
            <a:r>
              <a:rPr lang="ru-RU" sz="900" dirty="0">
                <a:latin typeface="Times New Roman" panose="02020603050405020304" pitchFamily="18" charset="0"/>
                <a:cs typeface="Times New Roman" panose="02020603050405020304" pitchFamily="18" charset="0"/>
              </a:rPr>
              <a:t> </a:t>
            </a:r>
            <a:endParaRPr lang="ru-RU" sz="900" dirty="0" smtClean="0">
              <a:latin typeface="Times New Roman" panose="02020603050405020304" pitchFamily="18" charset="0"/>
              <a:cs typeface="Times New Roman" panose="02020603050405020304" pitchFamily="18" charset="0"/>
            </a:endParaRPr>
          </a:p>
          <a:p>
            <a:pPr indent="0">
              <a:lnSpc>
                <a:spcPct val="100000"/>
              </a:lnSpc>
            </a:pPr>
            <a:r>
              <a:rPr lang="ru-RU" sz="900" dirty="0" smtClean="0">
                <a:latin typeface="Times New Roman" panose="02020603050405020304" pitchFamily="18" charset="0"/>
                <a:cs typeface="Times New Roman" panose="02020603050405020304" pitchFamily="18" charset="0"/>
                <a:hlinkClick r:id="rId2" action="ppaction://hlinkfile"/>
              </a:rPr>
              <a:t>ВИДЫ РАБОТ.СТАЖИРОВКА 2018 (КНР).docx</a:t>
            </a:r>
            <a:endParaRPr lang="ru-RU" sz="900" dirty="0">
              <a:latin typeface="Times New Roman" panose="02020603050405020304" pitchFamily="18" charset="0"/>
              <a:cs typeface="Times New Roman" panose="02020603050405020304" pitchFamily="18" charset="0"/>
            </a:endParaRPr>
          </a:p>
          <a:p>
            <a:pPr indent="0">
              <a:lnSpc>
                <a:spcPct val="100000"/>
              </a:lnSpc>
            </a:pPr>
            <a:endParaRPr lang="ru-RU" sz="900" dirty="0" smtClean="0">
              <a:latin typeface="Times New Roman" panose="02020603050405020304" pitchFamily="18" charset="0"/>
              <a:cs typeface="Times New Roman" panose="02020603050405020304" pitchFamily="18" charset="0"/>
            </a:endParaRPr>
          </a:p>
          <a:p>
            <a:pPr indent="0">
              <a:lnSpc>
                <a:spcPct val="100000"/>
              </a:lnSpc>
            </a:pPr>
            <a:r>
              <a:rPr lang="ru-RU" sz="2000" b="1" dirty="0" smtClean="0">
                <a:solidFill>
                  <a:srgbClr val="FF0000"/>
                </a:solidFill>
                <a:latin typeface="Times New Roman" panose="02020603050405020304" pitchFamily="18" charset="0"/>
                <a:cs typeface="Times New Roman" panose="02020603050405020304" pitchFamily="18" charset="0"/>
              </a:rPr>
              <a:t>Л-1 </a:t>
            </a:r>
          </a:p>
          <a:p>
            <a:pPr indent="0">
              <a:lnSpc>
                <a:spcPct val="100000"/>
              </a:lnSpc>
            </a:pP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профессор  Наталья  Александровна Боженкова</a:t>
            </a:r>
          </a:p>
          <a:p>
            <a:pPr indent="0">
              <a:lnSpc>
                <a:spcPct val="100000"/>
              </a:lnSpc>
            </a:pPr>
            <a:r>
              <a:rPr lang="ru-RU" sz="1400" dirty="0">
                <a:latin typeface="Times New Roman" panose="02020603050405020304" pitchFamily="18" charset="0"/>
                <a:cs typeface="Times New Roman" panose="02020603050405020304" pitchFamily="18" charset="0"/>
              </a:rPr>
              <a:t>-         доцент  Светлана Анатольевна Курбатова</a:t>
            </a:r>
          </a:p>
          <a:p>
            <a:pPr indent="0">
              <a:lnSpc>
                <a:spcPct val="100000"/>
              </a:lnSpc>
            </a:pPr>
            <a:r>
              <a:rPr lang="ru-RU" sz="1400" dirty="0">
                <a:latin typeface="Times New Roman" panose="02020603050405020304" pitchFamily="18" charset="0"/>
                <a:cs typeface="Times New Roman" panose="02020603050405020304" pitchFamily="18" charset="0"/>
              </a:rPr>
              <a:t>-         доцент Елена Валентиновна Пиневич</a:t>
            </a:r>
          </a:p>
          <a:p>
            <a:pPr indent="0">
              <a:lnSpc>
                <a:spcPct val="100000"/>
              </a:lnSpc>
            </a:pPr>
            <a:r>
              <a:rPr lang="ru-RU" sz="1400" dirty="0">
                <a:latin typeface="Times New Roman" panose="02020603050405020304" pitchFamily="18" charset="0"/>
                <a:cs typeface="Times New Roman" panose="02020603050405020304" pitchFamily="18" charset="0"/>
              </a:rPr>
              <a:t>-         доцент Наталья Ивановна Габова</a:t>
            </a:r>
          </a:p>
          <a:p>
            <a:pPr indent="0">
              <a:lnSpc>
                <a:spcPct val="100000"/>
              </a:lnSpc>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ст. препод. </a:t>
            </a:r>
            <a:r>
              <a:rPr lang="ru-RU" sz="1400" dirty="0">
                <a:latin typeface="Times New Roman" panose="02020603050405020304" pitchFamily="18" charset="0"/>
                <a:cs typeface="Times New Roman" panose="02020603050405020304" pitchFamily="18" charset="0"/>
              </a:rPr>
              <a:t>Эльвира Викторовна Давыдова</a:t>
            </a:r>
          </a:p>
          <a:p>
            <a:pPr indent="0">
              <a:lnSpc>
                <a:spcPct val="100000"/>
              </a:lnSpc>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ст. препод. Светлана </a:t>
            </a:r>
            <a:r>
              <a:rPr lang="ru-RU" sz="1400" dirty="0">
                <a:latin typeface="Times New Roman" panose="02020603050405020304" pitchFamily="18" charset="0"/>
                <a:cs typeface="Times New Roman" panose="02020603050405020304" pitchFamily="18" charset="0"/>
              </a:rPr>
              <a:t>Харитоновна Хван</a:t>
            </a:r>
          </a:p>
          <a:p>
            <a:pPr indent="0">
              <a:lnSpc>
                <a:spcPct val="100000"/>
              </a:lnSpc>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ст. препод. </a:t>
            </a:r>
            <a:r>
              <a:rPr lang="ru-RU" sz="1400" dirty="0">
                <a:latin typeface="Times New Roman" panose="02020603050405020304" pitchFamily="18" charset="0"/>
                <a:cs typeface="Times New Roman" panose="02020603050405020304" pitchFamily="18" charset="0"/>
              </a:rPr>
              <a:t>Елена Анатольевна </a:t>
            </a:r>
            <a:r>
              <a:rPr lang="ru-RU" sz="1400" dirty="0" smtClean="0">
                <a:latin typeface="Times New Roman" panose="02020603050405020304" pitchFamily="18" charset="0"/>
                <a:cs typeface="Times New Roman" panose="02020603050405020304" pitchFamily="18" charset="0"/>
              </a:rPr>
              <a:t>Ланцева</a:t>
            </a:r>
            <a:endParaRPr lang="ru-RU" sz="900" dirty="0">
              <a:latin typeface="Times New Roman" panose="02020603050405020304" pitchFamily="18" charset="0"/>
              <a:cs typeface="Times New Roman" panose="02020603050405020304" pitchFamily="18" charset="0"/>
            </a:endParaRPr>
          </a:p>
          <a:p>
            <a:pPr indent="0">
              <a:lnSpc>
                <a:spcPct val="100000"/>
              </a:lnSpc>
            </a:pPr>
            <a:r>
              <a:rPr lang="ru-RU" sz="1600" b="1" dirty="0" smtClean="0">
                <a:solidFill>
                  <a:srgbClr val="FF0000"/>
                </a:solidFill>
                <a:latin typeface="Times New Roman" panose="02020603050405020304" pitchFamily="18" charset="0"/>
                <a:cs typeface="Times New Roman" panose="02020603050405020304" pitchFamily="18" charset="0"/>
              </a:rPr>
              <a:t> Л-2</a:t>
            </a:r>
          </a:p>
          <a:p>
            <a:pPr indent="0">
              <a:lnSpc>
                <a:spcPct val="100000"/>
              </a:lnSpc>
            </a:pP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доцент Елена Ивановна </a:t>
            </a:r>
            <a:r>
              <a:rPr lang="ru-RU" sz="1400" dirty="0" smtClean="0">
                <a:latin typeface="Times New Roman" panose="02020603050405020304" pitchFamily="18" charset="0"/>
                <a:cs typeface="Times New Roman" panose="02020603050405020304" pitchFamily="18" charset="0"/>
              </a:rPr>
              <a:t>Румянцева</a:t>
            </a:r>
            <a:endParaRPr lang="ru-RU" sz="900" dirty="0" smtClean="0"/>
          </a:p>
          <a:p>
            <a:pPr indent="0">
              <a:lnSpc>
                <a:spcPct val="100000"/>
              </a:lnSpc>
            </a:pPr>
            <a:r>
              <a:rPr lang="ru-RU" sz="9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доцент</a:t>
            </a:r>
            <a:r>
              <a:rPr lang="ru-RU" sz="1400" dirty="0">
                <a:latin typeface="Times New Roman" panose="02020603050405020304" pitchFamily="18" charset="0"/>
                <a:cs typeface="Times New Roman" panose="02020603050405020304" pitchFamily="18" charset="0"/>
              </a:rPr>
              <a:t>  Кира Михайловна </a:t>
            </a:r>
            <a:r>
              <a:rPr lang="ru-RU" sz="1400" dirty="0" smtClean="0">
                <a:latin typeface="Times New Roman" panose="02020603050405020304" pitchFamily="18" charset="0"/>
                <a:cs typeface="Times New Roman" panose="02020603050405020304" pitchFamily="18" charset="0"/>
              </a:rPr>
              <a:t>Иноземцева</a:t>
            </a:r>
          </a:p>
          <a:p>
            <a:pPr indent="0">
              <a:lnSpc>
                <a:spcPct val="100000"/>
              </a:lnSpc>
            </a:pPr>
            <a:r>
              <a:rPr lang="ru-RU" sz="1400" dirty="0">
                <a:latin typeface="Times New Roman" panose="02020603050405020304" pitchFamily="18" charset="0"/>
                <a:cs typeface="Times New Roman" panose="02020603050405020304" pitchFamily="18" charset="0"/>
              </a:rPr>
              <a:t> </a:t>
            </a:r>
            <a:endParaRPr lang="ru-RU" sz="900" dirty="0">
              <a:latin typeface="Times New Roman" panose="02020603050405020304" pitchFamily="18" charset="0"/>
              <a:cs typeface="Times New Roman" panose="02020603050405020304" pitchFamily="18" charset="0"/>
            </a:endParaRPr>
          </a:p>
          <a:p>
            <a:pPr indent="0">
              <a:lnSpc>
                <a:spcPct val="100000"/>
              </a:lnSpc>
            </a:pPr>
            <a:r>
              <a:rPr lang="ru-RU" sz="900" dirty="0" smtClean="0">
                <a:latin typeface="Times New Roman" panose="02020603050405020304" pitchFamily="18" charset="0"/>
                <a:cs typeface="Times New Roman" panose="02020603050405020304" pitchFamily="18" charset="0"/>
              </a:rPr>
              <a:t>-</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136" y="1893094"/>
            <a:ext cx="1485900" cy="2066925"/>
          </a:xfrm>
          <a:prstGeom prst="rect">
            <a:avLst/>
          </a:prstGeom>
        </p:spPr>
      </p:pic>
    </p:spTree>
    <p:extLst>
      <p:ext uri="{BB962C8B-B14F-4D97-AF65-F5344CB8AC3E}">
        <p14:creationId xmlns:p14="http://schemas.microsoft.com/office/powerpoint/2010/main" val="2283463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
            </a:r>
            <a:br>
              <a:rPr lang="ru-RU" b="1" dirty="0" smtClean="0">
                <a:solidFill>
                  <a:srgbClr val="C00000"/>
                </a:solidFill>
                <a:latin typeface="Times New Roman" panose="02020603050405020304" pitchFamily="18" charset="0"/>
                <a:cs typeface="Times New Roman" panose="02020603050405020304" pitchFamily="18" charset="0"/>
              </a:rPr>
            </a:br>
            <a:r>
              <a:rPr lang="ru-RU" b="1" dirty="0" smtClean="0">
                <a:solidFill>
                  <a:srgbClr val="C00000"/>
                </a:solidFill>
                <a:latin typeface="Times New Roman" panose="02020603050405020304" pitchFamily="18" charset="0"/>
                <a:cs typeface="Times New Roman" panose="02020603050405020304" pitchFamily="18" charset="0"/>
              </a:rPr>
              <a:t>АНКЕТИРОВАНИЕ</a:t>
            </a:r>
            <a:r>
              <a:rPr lang="ru-RU" b="1" dirty="0">
                <a:solidFill>
                  <a:srgbClr val="C00000"/>
                </a:solidFill>
                <a:latin typeface="Times New Roman" panose="02020603050405020304" pitchFamily="18" charset="0"/>
                <a:cs typeface="Times New Roman" panose="02020603050405020304" pitchFamily="18" charset="0"/>
              </a:rPr>
              <a:t/>
            </a:r>
            <a:br>
              <a:rPr lang="ru-RU" b="1" dirty="0">
                <a:solidFill>
                  <a:srgbClr val="C00000"/>
                </a:solidFill>
                <a:latin typeface="Times New Roman" panose="02020603050405020304" pitchFamily="18" charset="0"/>
                <a:cs typeface="Times New Roman" panose="02020603050405020304" pitchFamily="18" charset="0"/>
              </a:rPr>
            </a:br>
            <a:endParaRPr lang="ru-RU" dirty="0">
              <a:solidFill>
                <a:srgbClr val="C00000"/>
              </a:solidFill>
            </a:endParaRPr>
          </a:p>
        </p:txBody>
      </p:sp>
      <p:sp>
        <p:nvSpPr>
          <p:cNvPr id="3" name="Объект 2"/>
          <p:cNvSpPr>
            <a:spLocks noGrp="1"/>
          </p:cNvSpPr>
          <p:nvPr>
            <p:ph idx="1"/>
          </p:nvPr>
        </p:nvSpPr>
        <p:spPr/>
        <p:txBody>
          <a:bodyPr/>
          <a:lstStyle/>
          <a:p>
            <a:endParaRPr lang="ru-RU" b="1" dirty="0" smtClean="0">
              <a:solidFill>
                <a:srgbClr val="002060"/>
              </a:solidFill>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    </a:t>
            </a:r>
            <a:r>
              <a:rPr lang="en-US" sz="2400" b="1" i="1" dirty="0" smtClean="0">
                <a:solidFill>
                  <a:schemeClr val="accent6">
                    <a:lumMod val="50000"/>
                  </a:schemeClr>
                </a:solidFill>
                <a:latin typeface="Times New Roman" panose="02020603050405020304" pitchFamily="18" charset="0"/>
                <a:cs typeface="Times New Roman" panose="02020603050405020304" pitchFamily="18" charset="0"/>
              </a:rPr>
              <a:t>These </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interview sessions are intended to reveal the real problems of the Chinese students’ adaptation to their new academic and educational environment, the impact of new social, cultural and academic factors on their new lifestyle. That might help them to overcome transitional differences, cultural barriers and motivate them and would-be/future foreign students to develop strategies to meet the emerging challenges and to provide more adequate support.</a:t>
            </a:r>
            <a:endParaRPr lang="ru-RU" sz="2400" b="1" i="1" dirty="0">
              <a:solidFill>
                <a:schemeClr val="accent6">
                  <a:lumMod val="50000"/>
                </a:schemeClr>
              </a:solidFill>
              <a:latin typeface="Times New Roman" panose="02020603050405020304" pitchFamily="18" charset="0"/>
              <a:cs typeface="Times New Roman" panose="02020603050405020304" pitchFamily="18" charset="0"/>
            </a:endParaRPr>
          </a:p>
          <a:p>
            <a:endParaRPr lang="ru-RU" b="1" dirty="0" smtClean="0">
              <a:solidFill>
                <a:srgbClr val="002060"/>
              </a:solidFill>
              <a:latin typeface="Times New Roman" panose="02020603050405020304" pitchFamily="18" charset="0"/>
              <a:cs typeface="Times New Roman" panose="02020603050405020304" pitchFamily="18" charset="0"/>
            </a:endParaRPr>
          </a:p>
          <a:p>
            <a:pPr algn="r"/>
            <a:r>
              <a:rPr lang="ru-RU" b="1" dirty="0" smtClean="0">
                <a:solidFill>
                  <a:srgbClr val="002060"/>
                </a:solidFill>
                <a:latin typeface="Times New Roman" panose="02020603050405020304" pitchFamily="18" charset="0"/>
                <a:cs typeface="Times New Roman" panose="02020603050405020304" pitchFamily="18" charset="0"/>
              </a:rPr>
              <a:t>Елена Ивановна Румянцева</a:t>
            </a: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441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latin typeface="Times New Roman" panose="02020603050405020304" pitchFamily="18" charset="0"/>
                <a:cs typeface="Times New Roman" panose="02020603050405020304" pitchFamily="18" charset="0"/>
              </a:rPr>
              <a:t>АНКЕТИРОВАНИЕ</a:t>
            </a:r>
            <a:endParaRPr lang="ru-RU" dirty="0"/>
          </a:p>
        </p:txBody>
      </p:sp>
      <p:sp>
        <p:nvSpPr>
          <p:cNvPr id="3" name="Объект 2"/>
          <p:cNvSpPr>
            <a:spLocks noGrp="1"/>
          </p:cNvSpPr>
          <p:nvPr>
            <p:ph idx="1"/>
          </p:nvPr>
        </p:nvSpPr>
        <p:spPr/>
        <p:txBody>
          <a:bodyPr/>
          <a:lstStyle/>
          <a:p>
            <a:pPr lvl="0"/>
            <a:r>
              <a:rPr lang="en-US" sz="1600" b="1" dirty="0">
                <a:latin typeface="Times New Roman" panose="02020603050405020304" pitchFamily="18" charset="0"/>
                <a:cs typeface="Times New Roman" panose="02020603050405020304" pitchFamily="18" charset="0"/>
              </a:rPr>
              <a:t>Do you enjoy learning English/Russian? </a:t>
            </a:r>
            <a:r>
              <a:rPr lang="en-US" sz="1600" i="1" dirty="0">
                <a:latin typeface="Times New Roman" panose="02020603050405020304" pitchFamily="18" charset="0"/>
                <a:cs typeface="Times New Roman" panose="02020603050405020304" pitchFamily="18" charset="0"/>
              </a:rPr>
              <a:t>Of course, but I think Russian is really difficult. What is more, unfortunately, many Moscow people don’t know English, it's a shame.</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In university nobody spoke English</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except teachers. Regarding English we are studying it over 10 years, so it isn’t so bad. </a:t>
            </a:r>
            <a:endParaRPr lang="ru-RU" sz="1600" dirty="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Are you happy being here? What troubles do you have?</a:t>
            </a:r>
            <a:r>
              <a:rPr lang="en-US" sz="1600" i="1" dirty="0">
                <a:latin typeface="Times New Roman" panose="02020603050405020304" pitchFamily="18" charset="0"/>
                <a:cs typeface="Times New Roman" panose="02020603050405020304" pitchFamily="18" charset="0"/>
              </a:rPr>
              <a:t> We are happy being here, it’s a good chance to learn Russian. But life here is totally different. Moscow is too cold. Also, local food differs from Chinese. We have to cook for ourselves. Canteen’s food isn’t appropriate. Most teachers speak only Russian, its difficult to speak Russian all the time.</a:t>
            </a:r>
            <a:endParaRPr lang="ru-RU" sz="1600" dirty="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What places of interest have you visited yet? </a:t>
            </a:r>
            <a:r>
              <a:rPr lang="en-US" sz="1600" i="1" dirty="0">
                <a:latin typeface="Times New Roman" panose="02020603050405020304" pitchFamily="18" charset="0"/>
                <a:cs typeface="Times New Roman" panose="02020603050405020304" pitchFamily="18" charset="0"/>
              </a:rPr>
              <a:t>Red Square of course, GUM, The  Pushkin Museum of Fine Arts, The </a:t>
            </a:r>
            <a:r>
              <a:rPr lang="en-US" sz="1600" i="1" dirty="0" err="1">
                <a:latin typeface="Times New Roman" panose="02020603050405020304" pitchFamily="18" charset="0"/>
                <a:cs typeface="Times New Roman" panose="02020603050405020304" pitchFamily="18" charset="0"/>
              </a:rPr>
              <a:t>Tretyakov</a:t>
            </a:r>
            <a:r>
              <a:rPr lang="en-US" sz="1600" i="1" dirty="0">
                <a:latin typeface="Times New Roman" panose="02020603050405020304" pitchFamily="18" charset="0"/>
                <a:cs typeface="Times New Roman" panose="02020603050405020304" pitchFamily="18" charset="0"/>
              </a:rPr>
              <a:t> Gallery, Old and New </a:t>
            </a:r>
            <a:r>
              <a:rPr lang="en-US" sz="1600" i="1" dirty="0" err="1">
                <a:latin typeface="Times New Roman" panose="02020603050405020304" pitchFamily="18" charset="0"/>
                <a:cs typeface="Times New Roman" panose="02020603050405020304" pitchFamily="18" charset="0"/>
              </a:rPr>
              <a:t>Arbat</a:t>
            </a:r>
            <a:r>
              <a:rPr lang="en-US" sz="1600" i="1" dirty="0">
                <a:latin typeface="Times New Roman" panose="02020603050405020304" pitchFamily="18" charset="0"/>
                <a:cs typeface="Times New Roman" panose="02020603050405020304" pitchFamily="18" charset="0"/>
              </a:rPr>
              <a:t> Streets, </a:t>
            </a:r>
            <a:r>
              <a:rPr lang="en-US" sz="1600" i="1" dirty="0" err="1">
                <a:latin typeface="Times New Roman" panose="02020603050405020304" pitchFamily="18" charset="0"/>
                <a:cs typeface="Times New Roman" panose="02020603050405020304" pitchFamily="18" charset="0"/>
              </a:rPr>
              <a:t>Nikolskaya</a:t>
            </a:r>
            <a:r>
              <a:rPr lang="en-US" sz="1600" i="1" dirty="0">
                <a:latin typeface="Times New Roman" panose="02020603050405020304" pitchFamily="18" charset="0"/>
                <a:cs typeface="Times New Roman" panose="02020603050405020304" pitchFamily="18" charset="0"/>
              </a:rPr>
              <a:t> Street and even “</a:t>
            </a:r>
            <a:r>
              <a:rPr lang="ru-RU" sz="1600" i="1" dirty="0">
                <a:latin typeface="Times New Roman" panose="02020603050405020304" pitchFamily="18" charset="0"/>
                <a:cs typeface="Times New Roman" panose="02020603050405020304" pitchFamily="18" charset="0"/>
              </a:rPr>
              <a:t>Му</a:t>
            </a:r>
            <a:r>
              <a:rPr lang="en-US" sz="1600" i="1" dirty="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му</a:t>
            </a:r>
            <a:r>
              <a:rPr lang="en-US" sz="1600" i="1" dirty="0">
                <a:latin typeface="Times New Roman" panose="02020603050405020304" pitchFamily="18" charset="0"/>
                <a:cs typeface="Times New Roman" panose="02020603050405020304" pitchFamily="18" charset="0"/>
              </a:rPr>
              <a:t>” restaurant (laughing)</a:t>
            </a:r>
            <a:endParaRPr lang="ru-RU" sz="1600" dirty="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What things did match with your expectations that you had, before coming to this country and what things didn't match? </a:t>
            </a:r>
            <a:r>
              <a:rPr lang="en-US" sz="1600" b="1" i="1" dirty="0">
                <a:latin typeface="Times New Roman" panose="02020603050405020304" pitchFamily="18" charset="0"/>
                <a:cs typeface="Times New Roman" panose="02020603050405020304" pitchFamily="18" charset="0"/>
              </a:rPr>
              <a:t>Chen:</a:t>
            </a:r>
            <a:r>
              <a:rPr lang="en-US" sz="1600" i="1" dirty="0">
                <a:latin typeface="Times New Roman" panose="02020603050405020304" pitchFamily="18" charset="0"/>
                <a:cs typeface="Times New Roman" panose="02020603050405020304" pitchFamily="18" charset="0"/>
              </a:rPr>
              <a:t> my father always tells me that Russians are very hospitable, now I know what that means. Everyone tries to show the way, even if they don’t speak English, they try to show it by gestures. </a:t>
            </a:r>
            <a:r>
              <a:rPr lang="en-US" sz="1600" b="1" i="1" dirty="0">
                <a:latin typeface="Times New Roman" panose="02020603050405020304" pitchFamily="18" charset="0"/>
                <a:cs typeface="Times New Roman" panose="02020603050405020304" pitchFamily="18" charset="0"/>
              </a:rPr>
              <a:t>Liu</a:t>
            </a:r>
            <a:r>
              <a:rPr lang="en-US" sz="1600" i="1" dirty="0">
                <a:latin typeface="Times New Roman" panose="02020603050405020304" pitchFamily="18" charset="0"/>
                <a:cs typeface="Times New Roman" panose="02020603050405020304" pitchFamily="18" charset="0"/>
              </a:rPr>
              <a:t>: Russian girls are very beautiful, especially blondes (laughing). </a:t>
            </a:r>
            <a:r>
              <a:rPr lang="en-US" sz="1600" b="1" i="1" dirty="0" err="1">
                <a:latin typeface="Times New Roman" panose="02020603050405020304" pitchFamily="18" charset="0"/>
                <a:cs typeface="Times New Roman" panose="02020603050405020304" pitchFamily="18" charset="0"/>
              </a:rPr>
              <a:t>Lian</a:t>
            </a:r>
            <a:r>
              <a:rPr lang="en-US" sz="1600" b="1"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 And boys are handsome too. They are tall and fashionable, but, unfortunately, they don’t speak English. </a:t>
            </a:r>
            <a:r>
              <a:rPr lang="en-US" sz="1600" b="1" i="1" dirty="0">
                <a:latin typeface="Times New Roman" panose="02020603050405020304" pitchFamily="18" charset="0"/>
                <a:cs typeface="Times New Roman" panose="02020603050405020304" pitchFamily="18" charset="0"/>
              </a:rPr>
              <a:t>Ma:</a:t>
            </a:r>
            <a:r>
              <a:rPr lang="en-US" sz="1600" i="1" dirty="0">
                <a:latin typeface="Times New Roman" panose="02020603050405020304" pitchFamily="18" charset="0"/>
                <a:cs typeface="Times New Roman" panose="02020603050405020304" pitchFamily="18" charset="0"/>
              </a:rPr>
              <a:t> clothing and cosmetics aren’t cheap</a:t>
            </a:r>
            <a:r>
              <a:rPr lang="en-US" sz="1600" i="1" dirty="0" smtClean="0">
                <a:latin typeface="Times New Roman" panose="02020603050405020304" pitchFamily="18" charset="0"/>
                <a:cs typeface="Times New Roman" panose="02020603050405020304" pitchFamily="18" charset="0"/>
              </a:rPr>
              <a:t>.</a:t>
            </a:r>
            <a:endParaRPr lang="ru-RU" sz="1600" i="1" dirty="0" smtClean="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Would you like to stay here in Russia? </a:t>
            </a:r>
            <a:r>
              <a:rPr lang="en-US" sz="1600" i="1" dirty="0">
                <a:latin typeface="Times New Roman" panose="02020603050405020304" pitchFamily="18" charset="0"/>
                <a:cs typeface="Times New Roman" panose="02020603050405020304" pitchFamily="18" charset="0"/>
              </a:rPr>
              <a:t>Yes. We like Russia and Bauman University</a:t>
            </a:r>
            <a:r>
              <a:rPr lang="en-US" sz="1600" dirty="0">
                <a:latin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Our family are proud of us</a:t>
            </a:r>
            <a:r>
              <a:rPr lang="en-US" sz="1600" i="1"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Yes/ may be; in order  to learn Russian better.</a:t>
            </a:r>
            <a:endParaRPr lang="ru-RU" sz="1600" dirty="0">
              <a:latin typeface="Times New Roman" panose="02020603050405020304" pitchFamily="18" charset="0"/>
              <a:cs typeface="Times New Roman" panose="02020603050405020304" pitchFamily="18" charset="0"/>
            </a:endParaRPr>
          </a:p>
          <a:p>
            <a:r>
              <a:rPr lang="en-US" sz="1600" u="sng" dirty="0">
                <a:latin typeface="Times New Roman" panose="02020603050405020304" pitchFamily="18" charset="0"/>
                <a:cs typeface="Times New Roman" panose="02020603050405020304" pitchFamily="18" charset="0"/>
              </a:rPr>
              <a:t>Notes: </a:t>
            </a:r>
            <a:r>
              <a:rPr lang="en-US" sz="1600" dirty="0">
                <a:latin typeface="Times New Roman" panose="02020603050405020304" pitchFamily="18" charset="0"/>
                <a:cs typeface="Times New Roman" panose="02020603050405020304" pitchFamily="18" charset="0"/>
              </a:rPr>
              <a:t>They wanted to know some additional information concerning the sport complex, library and the exams. Also they said that their timetable is really </a:t>
            </a:r>
            <a:r>
              <a:rPr lang="en-US" sz="1600" dirty="0" smtClean="0">
                <a:latin typeface="Times New Roman" panose="02020603050405020304" pitchFamily="18" charset="0"/>
                <a:cs typeface="Times New Roman" panose="02020603050405020304" pitchFamily="18" charset="0"/>
              </a:rPr>
              <a:t>convenient.</a:t>
            </a:r>
            <a:r>
              <a:rPr lang="ru-RU" sz="1600" dirty="0" smtClean="0">
                <a:latin typeface="Times New Roman" panose="02020603050405020304" pitchFamily="18" charset="0"/>
                <a:cs typeface="Times New Roman" panose="02020603050405020304" pitchFamily="18" charset="0"/>
                <a:hlinkClick r:id="rId2" action="ppaction://hlinkfile"/>
              </a:rPr>
              <a:t>РАСПИСАНИЕ ЗАНЯТИЙ 3.</a:t>
            </a:r>
            <a:r>
              <a:rPr lang="en-US" sz="1600" smtClean="0">
                <a:latin typeface="Times New Roman" panose="02020603050405020304" pitchFamily="18" charset="0"/>
                <a:cs typeface="Times New Roman" panose="02020603050405020304" pitchFamily="18" charset="0"/>
                <a:hlinkClick r:id="rId2" action="ppaction://hlinkfile"/>
              </a:rPr>
              <a:t>docx</a:t>
            </a:r>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pPr lvl="0"/>
            <a:endParaRPr lang="ru-RU" sz="1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148401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ФПК</a:t>
            </a:r>
            <a:r>
              <a:rPr lang="en-US" b="1" dirty="0" smtClean="0">
                <a:solidFill>
                  <a:srgbClr val="C00000"/>
                </a:solidFill>
                <a:latin typeface="Times New Roman" panose="02020603050405020304" pitchFamily="18" charset="0"/>
                <a:cs typeface="Times New Roman" panose="02020603050405020304" pitchFamily="18" charset="0"/>
              </a:rPr>
              <a:t> </a:t>
            </a:r>
            <a:r>
              <a:rPr lang="ru-RU" b="1" dirty="0" smtClean="0">
                <a:solidFill>
                  <a:srgbClr val="C00000"/>
                </a:solidFill>
                <a:latin typeface="Times New Roman" panose="02020603050405020304" pitchFamily="18" charset="0"/>
                <a:cs typeface="Times New Roman" panose="02020603050405020304" pitchFamily="18" charset="0"/>
              </a:rPr>
              <a:t>и стажировки</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457200" lvl="0" indent="-457200">
              <a:buFont typeface="Arial" panose="020B0604020202020204" pitchFamily="34" charset="0"/>
              <a:buChar char="•"/>
            </a:pPr>
            <a:r>
              <a:rPr lang="ru-RU" dirty="0" smtClean="0">
                <a:solidFill>
                  <a:schemeClr val="accent6">
                    <a:lumMod val="50000"/>
                  </a:schemeClr>
                </a:solidFill>
                <a:latin typeface="Times New Roman" panose="02020603050405020304" pitchFamily="18" charset="0"/>
                <a:cs typeface="Times New Roman" panose="02020603050405020304" pitchFamily="18" charset="0"/>
              </a:rPr>
              <a:t> ФПК для преподавателей англ. языка, в  частности, для преподавателей техникума </a:t>
            </a:r>
            <a:r>
              <a:rPr lang="en-US" sz="1000" dirty="0" smtClean="0">
                <a:solidFill>
                  <a:schemeClr val="accent6">
                    <a:lumMod val="50000"/>
                  </a:schemeClr>
                </a:solidFill>
                <a:latin typeface="Times New Roman" panose="02020603050405020304" pitchFamily="18" charset="0"/>
                <a:cs typeface="Times New Roman" panose="02020603050405020304" pitchFamily="18" charset="0"/>
                <a:hlinkClick r:id="rId2" action="ppaction://hlinkfile"/>
              </a:rPr>
              <a:t>Drawing 229 (1).pdf</a:t>
            </a:r>
            <a:r>
              <a:rPr lang="ru-RU" sz="10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1000" dirty="0" smtClean="0">
                <a:solidFill>
                  <a:schemeClr val="accent6">
                    <a:lumMod val="50000"/>
                  </a:schemeClr>
                </a:solidFill>
                <a:latin typeface="Times New Roman" panose="02020603050405020304" pitchFamily="18" charset="0"/>
                <a:cs typeface="Times New Roman" panose="02020603050405020304" pitchFamily="18" charset="0"/>
                <a:hlinkClick r:id="rId3" action="ppaction://hlinkfile"/>
              </a:rPr>
              <a:t>Drawing 230</a:t>
            </a:r>
            <a:r>
              <a:rPr lang="ru-RU" sz="1000" dirty="0" smtClean="0">
                <a:solidFill>
                  <a:schemeClr val="accent6">
                    <a:lumMod val="50000"/>
                  </a:schemeClr>
                </a:solidFill>
                <a:latin typeface="Times New Roman" panose="02020603050405020304" pitchFamily="18" charset="0"/>
                <a:cs typeface="Times New Roman" panose="02020603050405020304" pitchFamily="18" charset="0"/>
                <a:hlinkClick r:id="rId3" action="ppaction://hlinkfile"/>
              </a:rPr>
              <a:t>а (2).</a:t>
            </a:r>
            <a:r>
              <a:rPr lang="en-US" sz="1000" dirty="0" err="1" smtClean="0">
                <a:solidFill>
                  <a:schemeClr val="accent6">
                    <a:lumMod val="50000"/>
                  </a:schemeClr>
                </a:solidFill>
                <a:latin typeface="Times New Roman" panose="02020603050405020304" pitchFamily="18" charset="0"/>
                <a:cs typeface="Times New Roman" panose="02020603050405020304" pitchFamily="18" charset="0"/>
                <a:hlinkClick r:id="rId3" action="ppaction://hlinkfile"/>
              </a:rPr>
              <a:t>pdf</a:t>
            </a:r>
            <a:endParaRPr lang="ru-RU" sz="1000" dirty="0" smtClean="0">
              <a:solidFill>
                <a:schemeClr val="accent6">
                  <a:lumMod val="50000"/>
                </a:schemeClr>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ru-RU" dirty="0" smtClean="0">
                <a:solidFill>
                  <a:schemeClr val="accent6">
                    <a:lumMod val="50000"/>
                  </a:schemeClr>
                </a:solidFill>
                <a:latin typeface="Times New Roman" panose="02020603050405020304" pitchFamily="18" charset="0"/>
                <a:cs typeface="Times New Roman" panose="02020603050405020304" pitchFamily="18" charset="0"/>
              </a:rPr>
              <a:t>летняя школа 2016, 2017, 2018 для студентов (Сианьский университет, ХПУ, Китай, АТУРК)</a:t>
            </a:r>
          </a:p>
          <a:p>
            <a:pPr marL="457200" lvl="0" indent="-457200">
              <a:buFont typeface="Arial" panose="020B0604020202020204" pitchFamily="34" charset="0"/>
              <a:buChar char="•"/>
            </a:pPr>
            <a:r>
              <a:rPr lang="ru-RU" dirty="0">
                <a:solidFill>
                  <a:srgbClr val="FF0000"/>
                </a:solidFill>
                <a:latin typeface="Times New Roman" panose="02020603050405020304" pitchFamily="18" charset="0"/>
                <a:cs typeface="Times New Roman" panose="02020603050405020304" pitchFamily="18" charset="0"/>
              </a:rPr>
              <a:t>зимняя школа </a:t>
            </a:r>
            <a:r>
              <a:rPr lang="ru-RU" dirty="0" smtClean="0">
                <a:solidFill>
                  <a:srgbClr val="FF0000"/>
                </a:solidFill>
                <a:latin typeface="Times New Roman" panose="02020603050405020304" pitchFamily="18" charset="0"/>
                <a:cs typeface="Times New Roman" panose="02020603050405020304" pitchFamily="18" charset="0"/>
              </a:rPr>
              <a:t>2018?  </a:t>
            </a:r>
            <a:r>
              <a:rPr lang="ru-RU" dirty="0" smtClean="0">
                <a:solidFill>
                  <a:schemeClr val="accent6">
                    <a:lumMod val="50000"/>
                  </a:schemeClr>
                </a:solidFill>
                <a:latin typeface="Times New Roman" panose="02020603050405020304" pitchFamily="18" charset="0"/>
                <a:cs typeface="Times New Roman" panose="02020603050405020304" pitchFamily="18" charset="0"/>
              </a:rPr>
              <a:t>(МГТУ им</a:t>
            </a:r>
            <a:r>
              <a:rPr lang="ru-RU" dirty="0">
                <a:solidFill>
                  <a:schemeClr val="accent6">
                    <a:lumMod val="50000"/>
                  </a:schemeClr>
                </a:solidFill>
                <a:latin typeface="Times New Roman" panose="02020603050405020304" pitchFamily="18" charset="0"/>
                <a:cs typeface="Times New Roman" panose="02020603050405020304" pitchFamily="18" charset="0"/>
              </a:rPr>
              <a:t>. </a:t>
            </a:r>
            <a:r>
              <a:rPr lang="ru-RU" dirty="0" smtClean="0">
                <a:solidFill>
                  <a:schemeClr val="accent6">
                    <a:lumMod val="50000"/>
                  </a:schemeClr>
                </a:solidFill>
                <a:latin typeface="Times New Roman" panose="02020603050405020304" pitchFamily="18" charset="0"/>
                <a:cs typeface="Times New Roman" panose="02020603050405020304" pitchFamily="18" charset="0"/>
              </a:rPr>
              <a:t>Баумана)</a:t>
            </a:r>
          </a:p>
          <a:p>
            <a:pPr marL="457200" lvl="0" indent="-457200">
              <a:buFont typeface="Arial" panose="020B0604020202020204" pitchFamily="34" charset="0"/>
              <a:buChar char="•"/>
            </a:pPr>
            <a:r>
              <a:rPr lang="ru-RU" dirty="0">
                <a:solidFill>
                  <a:schemeClr val="accent6">
                    <a:lumMod val="50000"/>
                  </a:schemeClr>
                </a:solidFill>
                <a:latin typeface="Times New Roman" panose="02020603050405020304" pitchFamily="18" charset="0"/>
                <a:cs typeface="Times New Roman" panose="02020603050405020304" pitchFamily="18" charset="0"/>
              </a:rPr>
              <a:t>с</a:t>
            </a:r>
            <a:r>
              <a:rPr lang="ru-RU" dirty="0" smtClean="0">
                <a:solidFill>
                  <a:schemeClr val="accent6">
                    <a:lumMod val="50000"/>
                  </a:schemeClr>
                </a:solidFill>
                <a:latin typeface="Times New Roman" panose="02020603050405020304" pitchFamily="18" charset="0"/>
                <a:cs typeface="Times New Roman" panose="02020603050405020304" pitchFamily="18" charset="0"/>
              </a:rPr>
              <a:t>отрудничество с университетом </a:t>
            </a:r>
            <a:r>
              <a:rPr lang="ru-RU" dirty="0" err="1" smtClean="0">
                <a:solidFill>
                  <a:schemeClr val="accent6">
                    <a:lumMod val="50000"/>
                  </a:schemeClr>
                </a:solidFill>
                <a:latin typeface="Times New Roman" panose="02020603050405020304" pitchFamily="18" charset="0"/>
                <a:cs typeface="Times New Roman" panose="02020603050405020304" pitchFamily="18" charset="0"/>
              </a:rPr>
              <a:t>Сентраль</a:t>
            </a:r>
            <a:endParaRPr lang="ru-RU" dirty="0" smtClean="0">
              <a:solidFill>
                <a:schemeClr val="accent6">
                  <a:lumMod val="50000"/>
                </a:schemeClr>
              </a:solidFill>
              <a:latin typeface="Times New Roman" panose="02020603050405020304" pitchFamily="18" charset="0"/>
              <a:cs typeface="Times New Roman" panose="02020603050405020304" pitchFamily="18" charset="0"/>
            </a:endParaRPr>
          </a:p>
          <a:p>
            <a:pPr marL="0" lvl="0" indent="0" algn="r"/>
            <a:r>
              <a:rPr lang="ru-RU" sz="1800" b="1" dirty="0">
                <a:solidFill>
                  <a:schemeClr val="accent6">
                    <a:lumMod val="50000"/>
                  </a:schemeClr>
                </a:solidFill>
                <a:latin typeface="Times New Roman" panose="02020603050405020304" pitchFamily="18" charset="0"/>
                <a:cs typeface="Times New Roman" panose="02020603050405020304" pitchFamily="18" charset="0"/>
              </a:rPr>
              <a:t>Татьяна Дмитриевна </a:t>
            </a:r>
            <a:r>
              <a:rPr lang="ru-RU" sz="1800" b="1" dirty="0" smtClean="0">
                <a:solidFill>
                  <a:schemeClr val="accent6">
                    <a:lumMod val="50000"/>
                  </a:schemeClr>
                </a:solidFill>
                <a:latin typeface="Times New Roman" panose="02020603050405020304" pitchFamily="18" charset="0"/>
                <a:cs typeface="Times New Roman" panose="02020603050405020304" pitchFamily="18" charset="0"/>
              </a:rPr>
              <a:t>Маргарян</a:t>
            </a:r>
          </a:p>
          <a:p>
            <a:pPr marL="0" lvl="0" indent="0" algn="r"/>
            <a:r>
              <a:rPr lang="ru-RU" sz="1800" b="1" dirty="0" smtClean="0">
                <a:solidFill>
                  <a:schemeClr val="accent6">
                    <a:lumMod val="50000"/>
                  </a:schemeClr>
                </a:solidFill>
                <a:latin typeface="Times New Roman" panose="02020603050405020304" pitchFamily="18" charset="0"/>
                <a:cs typeface="Times New Roman" panose="02020603050405020304" pitchFamily="18" charset="0"/>
              </a:rPr>
              <a:t>Елена Ивановна Румянцева</a:t>
            </a:r>
          </a:p>
          <a:p>
            <a:pPr marL="0" lvl="0" indent="0" algn="r"/>
            <a:r>
              <a:rPr lang="ru-RU" sz="1800" b="1" dirty="0" smtClean="0">
                <a:solidFill>
                  <a:schemeClr val="accent6">
                    <a:lumMod val="50000"/>
                  </a:schemeClr>
                </a:solidFill>
                <a:latin typeface="Times New Roman" panose="02020603050405020304" pitchFamily="18" charset="0"/>
                <a:cs typeface="Times New Roman" panose="02020603050405020304" pitchFamily="18" charset="0"/>
              </a:rPr>
              <a:t>Кира Михайловна Иноземцева</a:t>
            </a:r>
          </a:p>
          <a:p>
            <a:pPr marL="0" lvl="0" indent="0" algn="r"/>
            <a:r>
              <a:rPr lang="ru-RU" sz="1800" b="1" dirty="0" smtClean="0">
                <a:solidFill>
                  <a:schemeClr val="accent6">
                    <a:lumMod val="50000"/>
                  </a:schemeClr>
                </a:solidFill>
                <a:latin typeface="Times New Roman" panose="02020603050405020304" pitchFamily="18" charset="0"/>
                <a:cs typeface="Times New Roman" panose="02020603050405020304" pitchFamily="18" charset="0"/>
              </a:rPr>
              <a:t>Юрий Александрович Кальгин</a:t>
            </a:r>
            <a:endParaRPr lang="ru-RU" sz="1800" b="1"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34240">
            <a:off x="500278" y="5327422"/>
            <a:ext cx="1293579" cy="1942046"/>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8024" y="5264982"/>
            <a:ext cx="1485900" cy="2066925"/>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3389" flipH="1">
            <a:off x="4221386" y="5244379"/>
            <a:ext cx="1907964" cy="1271976"/>
          </a:xfrm>
          <a:prstGeom prst="rect">
            <a:avLst/>
          </a:prstGeom>
        </p:spPr>
      </p:pic>
    </p:spTree>
    <p:extLst>
      <p:ext uri="{BB962C8B-B14F-4D97-AF65-F5344CB8AC3E}">
        <p14:creationId xmlns:p14="http://schemas.microsoft.com/office/powerpoint/2010/main" val="3528271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Летняя школа РКИ для ДТУ на Л</a:t>
            </a:r>
            <a:br>
              <a:rPr lang="ru-RU" b="1" dirty="0" smtClean="0">
                <a:solidFill>
                  <a:srgbClr val="C00000"/>
                </a:solidFill>
                <a:latin typeface="Times New Roman" panose="02020603050405020304" pitchFamily="18" charset="0"/>
                <a:cs typeface="Times New Roman" panose="02020603050405020304" pitchFamily="18" charset="0"/>
              </a:rPr>
            </a:br>
            <a:r>
              <a:rPr lang="ru-RU" b="1" dirty="0" smtClean="0">
                <a:solidFill>
                  <a:srgbClr val="C00000"/>
                </a:solidFill>
                <a:latin typeface="Times New Roman" panose="02020603050405020304" pitchFamily="18" charset="0"/>
                <a:cs typeface="Times New Roman" panose="02020603050405020304" pitchFamily="18" charset="0"/>
              </a:rPr>
              <a:t>Летняя школа в Харбине</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p:txBody>
          <a:bodyPr/>
          <a:lstStyle/>
          <a:p>
            <a:endParaRPr lang="ru-RU" dirty="0" smtClean="0"/>
          </a:p>
          <a:p>
            <a:endParaRPr lang="ru-RU" dirty="0"/>
          </a:p>
          <a:p>
            <a:endParaRPr lang="ru-RU" dirty="0" smtClean="0"/>
          </a:p>
          <a:p>
            <a:endParaRPr lang="ru-RU" dirty="0"/>
          </a:p>
          <a:p>
            <a:endParaRPr lang="ru-RU" dirty="0" smtClean="0"/>
          </a:p>
          <a:p>
            <a:endParaRPr lang="ru-RU" dirty="0"/>
          </a:p>
          <a:p>
            <a:pPr algn="r"/>
            <a:r>
              <a:rPr lang="ru-RU" dirty="0" smtClean="0">
                <a:latin typeface="Times New Roman" panose="02020603050405020304" pitchFamily="18" charset="0"/>
                <a:cs typeface="Times New Roman" panose="02020603050405020304" pitchFamily="18" charset="0"/>
              </a:rPr>
              <a:t>Юрий Александрович Кальгин</a:t>
            </a:r>
          </a:p>
          <a:p>
            <a:pPr algn="r"/>
            <a:r>
              <a:rPr lang="ru-RU" dirty="0" smtClean="0">
                <a:latin typeface="Times New Roman" panose="02020603050405020304" pitchFamily="18" charset="0"/>
                <a:cs typeface="Times New Roman" panose="02020603050405020304" pitchFamily="18" charset="0"/>
              </a:rPr>
              <a:t>Елена Александровна Рублёва</a:t>
            </a:r>
            <a:endParaRPr lang="en-US" dirty="0" smtClean="0">
              <a:latin typeface="Times New Roman" panose="02020603050405020304" pitchFamily="18" charset="0"/>
              <a:cs typeface="Times New Roman" panose="02020603050405020304" pitchFamily="18" charset="0"/>
            </a:endParaRPr>
          </a:p>
          <a:p>
            <a:pPr algn="r"/>
            <a:r>
              <a:rPr lang="ru-RU" dirty="0" smtClean="0">
                <a:latin typeface="Times New Roman" panose="02020603050405020304" pitchFamily="18" charset="0"/>
                <a:cs typeface="Times New Roman" panose="02020603050405020304" pitchFamily="18" charset="0"/>
              </a:rPr>
              <a:t>Татьяна Петровна Скорикова</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746" y="3091974"/>
            <a:ext cx="2162175" cy="211455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904" y="2269158"/>
            <a:ext cx="2208098" cy="220809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220" y="5075981"/>
            <a:ext cx="1511637" cy="2267840"/>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2628" y="3048268"/>
            <a:ext cx="1437595" cy="2158256"/>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5935" y="2483693"/>
            <a:ext cx="1435678" cy="2155378"/>
          </a:xfrm>
          <a:prstGeom prst="rect">
            <a:avLst/>
          </a:prstGeom>
        </p:spPr>
      </p:pic>
    </p:spTree>
    <p:extLst>
      <p:ext uri="{BB962C8B-B14F-4D97-AF65-F5344CB8AC3E}">
        <p14:creationId xmlns:p14="http://schemas.microsoft.com/office/powerpoint/2010/main" val="1193351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latin typeface="Times New Roman" panose="02020603050405020304" pitchFamily="18" charset="0"/>
                <a:cs typeface="Times New Roman" panose="02020603050405020304" pitchFamily="18" charset="0"/>
              </a:rPr>
              <a:t>КУРСЫ</a:t>
            </a:r>
          </a:p>
        </p:txBody>
      </p:sp>
      <p:sp>
        <p:nvSpPr>
          <p:cNvPr id="3" name="Объект 2"/>
          <p:cNvSpPr>
            <a:spLocks noGrp="1"/>
          </p:cNvSpPr>
          <p:nvPr>
            <p:ph sz="half" idx="1"/>
          </p:nvPr>
        </p:nvSpPr>
        <p:spPr/>
        <p:txBody>
          <a:bodyPr/>
          <a:lstStyle/>
          <a:p>
            <a:pPr marL="0" indent="0"/>
            <a:endParaRPr lang="ru-RU" dirty="0" smtClean="0"/>
          </a:p>
          <a:p>
            <a:pPr marL="457200" indent="-45720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а</a:t>
            </a:r>
            <a:r>
              <a:rPr lang="ru-RU" sz="3600" dirty="0" smtClean="0">
                <a:latin typeface="Times New Roman" panose="02020603050405020304" pitchFamily="18" charset="0"/>
                <a:cs typeface="Times New Roman" panose="02020603050405020304" pitchFamily="18" charset="0"/>
              </a:rPr>
              <a:t>нглийский</a:t>
            </a:r>
            <a:endParaRPr lang="en-US" sz="36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немецкий</a:t>
            </a:r>
          </a:p>
          <a:p>
            <a:pPr marL="45720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французский</a:t>
            </a:r>
          </a:p>
          <a:p>
            <a:pPr marL="45720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китайский</a:t>
            </a:r>
          </a:p>
          <a:p>
            <a:pPr marL="457200" indent="-457200">
              <a:buFont typeface="Arial" panose="020B0604020202020204" pitchFamily="34" charset="0"/>
              <a:buChar char="•"/>
            </a:pPr>
            <a:r>
              <a:rPr lang="ru-RU" sz="3600" dirty="0" smtClean="0">
                <a:solidFill>
                  <a:srgbClr val="C00000"/>
                </a:solidFill>
                <a:latin typeface="Times New Roman" panose="02020603050405020304" pitchFamily="18" charset="0"/>
                <a:cs typeface="Times New Roman" panose="02020603050405020304" pitchFamily="18" charset="0"/>
              </a:rPr>
              <a:t>международные экзамены (20 преп. </a:t>
            </a:r>
            <a:r>
              <a:rPr lang="en-US" sz="3600" dirty="0" smtClean="0">
                <a:solidFill>
                  <a:srgbClr val="C00000"/>
                </a:solidFill>
                <a:latin typeface="Times New Roman" panose="02020603050405020304" pitchFamily="18" charset="0"/>
                <a:cs typeface="Times New Roman" panose="02020603050405020304" pitchFamily="18" charset="0"/>
              </a:rPr>
              <a:t>TOEFL)</a:t>
            </a:r>
            <a:r>
              <a:rPr lang="ru-RU" sz="3600" dirty="0" smtClean="0">
                <a:solidFill>
                  <a:srgbClr val="C00000"/>
                </a:solidFill>
                <a:latin typeface="Times New Roman" panose="02020603050405020304" pitchFamily="18" charset="0"/>
                <a:cs typeface="Times New Roman" panose="02020603050405020304" pitchFamily="18" charset="0"/>
              </a:rPr>
              <a:t> 611</a:t>
            </a:r>
            <a:endParaRPr lang="ru-RU" sz="3600" dirty="0">
              <a:solidFill>
                <a:srgbClr val="C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ru-RU" sz="3600" dirty="0" smtClean="0">
              <a:solidFill>
                <a:srgbClr val="C00000"/>
              </a:solidFill>
              <a:latin typeface="Times New Roman" panose="02020603050405020304" pitchFamily="18" charset="0"/>
              <a:cs typeface="Times New Roman" panose="02020603050405020304" pitchFamily="18" charset="0"/>
            </a:endParaRPr>
          </a:p>
          <a:p>
            <a:endParaRPr lang="ru-RU" dirty="0"/>
          </a:p>
        </p:txBody>
      </p:sp>
      <p:sp>
        <p:nvSpPr>
          <p:cNvPr id="6" name="Объект 5"/>
          <p:cNvSpPr>
            <a:spLocks noGrp="1"/>
          </p:cNvSpPr>
          <p:nvPr>
            <p:ph sz="half" idx="2"/>
          </p:nvPr>
        </p:nvSpPr>
        <p:spPr/>
        <p:txBody>
          <a:bodyPr/>
          <a:lstStyle/>
          <a:p>
            <a:pPr marL="457200" indent="-457200">
              <a:buFont typeface="Arial" panose="020B0604020202020204" pitchFamily="34" charset="0"/>
              <a:buChar char="•"/>
            </a:pPr>
            <a:endParaRPr lang="ru-RU" dirty="0" smtClean="0"/>
          </a:p>
          <a:p>
            <a:pPr marL="45720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испанский </a:t>
            </a:r>
            <a:r>
              <a:rPr lang="en-US" sz="3600" dirty="0" smtClean="0">
                <a:latin typeface="Times New Roman" panose="02020603050405020304" pitchFamily="18" charset="0"/>
                <a:cs typeface="Times New Roman" panose="02020603050405020304" pitchFamily="18" charset="0"/>
              </a:rPr>
              <a:t>c native speaker</a:t>
            </a:r>
            <a:endParaRPr lang="ru-RU" sz="36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3600" dirty="0" smtClean="0">
                <a:solidFill>
                  <a:srgbClr val="C00000"/>
                </a:solidFill>
                <a:latin typeface="Times New Roman" panose="02020603050405020304" pitchFamily="18" charset="0"/>
                <a:cs typeface="Times New Roman" panose="02020603050405020304" pitchFamily="18" charset="0"/>
              </a:rPr>
              <a:t>ЕГЭ</a:t>
            </a:r>
          </a:p>
          <a:p>
            <a:pPr marL="45720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бизнес</a:t>
            </a:r>
          </a:p>
          <a:p>
            <a:pPr marL="457200" indent="-457200">
              <a:buFont typeface="Arial" panose="020B0604020202020204" pitchFamily="34" charset="0"/>
              <a:buChar char="•"/>
            </a:pPr>
            <a:r>
              <a:rPr lang="ru-RU" sz="3600" dirty="0" smtClean="0">
                <a:solidFill>
                  <a:srgbClr val="C00000"/>
                </a:solidFill>
                <a:latin typeface="Times New Roman" panose="02020603050405020304" pitchFamily="18" charset="0"/>
                <a:cs typeface="Times New Roman" panose="02020603050405020304" pitchFamily="18" charset="0"/>
              </a:rPr>
              <a:t>экзамен по РКИ  </a:t>
            </a:r>
          </a:p>
          <a:p>
            <a:pPr marL="0" indent="0"/>
            <a:endParaRPr lang="ru-RU" dirty="0"/>
          </a:p>
          <a:p>
            <a:r>
              <a:rPr lang="ru-RU" b="1" dirty="0">
                <a:solidFill>
                  <a:srgbClr val="002060"/>
                </a:solidFill>
                <a:latin typeface="Times New Roman" panose="02020603050405020304" pitchFamily="18" charset="0"/>
                <a:cs typeface="Times New Roman" panose="02020603050405020304" pitchFamily="18" charset="0"/>
              </a:rPr>
              <a:t>Татьяна Николаевна Кузьмина</a:t>
            </a:r>
          </a:p>
          <a:p>
            <a:endParaRPr lang="ru-RU" dirty="0"/>
          </a:p>
        </p:txBody>
      </p:sp>
    </p:spTree>
    <p:extLst>
      <p:ext uri="{BB962C8B-B14F-4D97-AF65-F5344CB8AC3E}">
        <p14:creationId xmlns:p14="http://schemas.microsoft.com/office/powerpoint/2010/main" val="1510354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Онлайн-курс РКИ </a:t>
            </a:r>
            <a:br>
              <a:rPr lang="ru-RU" b="1" dirty="0" smtClean="0">
                <a:solidFill>
                  <a:srgbClr val="C00000"/>
                </a:solidFill>
                <a:latin typeface="Times New Roman" panose="02020603050405020304" pitchFamily="18" charset="0"/>
                <a:cs typeface="Times New Roman" panose="02020603050405020304" pitchFamily="18" charset="0"/>
              </a:rPr>
            </a:br>
            <a:r>
              <a:rPr lang="ru-RU" b="1" dirty="0" smtClean="0">
                <a:solidFill>
                  <a:srgbClr val="C00000"/>
                </a:solidFill>
                <a:latin typeface="Times New Roman" panose="02020603050405020304" pitchFamily="18" charset="0"/>
                <a:cs typeface="Times New Roman" panose="02020603050405020304" pitchFamily="18" charset="0"/>
              </a:rPr>
              <a:t>и ЭИОС</a:t>
            </a:r>
            <a:endParaRPr lang="ru-RU" b="1" dirty="0">
              <a:solidFill>
                <a:srgbClr val="C00000"/>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60592" y="3203773"/>
            <a:ext cx="1485900" cy="2066925"/>
          </a:xfrm>
        </p:spPr>
      </p:pic>
      <p:sp>
        <p:nvSpPr>
          <p:cNvPr id="4" name="Объект 3"/>
          <p:cNvSpPr>
            <a:spLocks noGrp="1"/>
          </p:cNvSpPr>
          <p:nvPr>
            <p:ph sz="half" idx="2"/>
          </p:nvPr>
        </p:nvSpPr>
        <p:spPr/>
        <p:txBody>
          <a:bodyPr/>
          <a:lstStyle/>
          <a:p>
            <a:endParaRPr lang="ru-RU" dirty="0" smtClean="0"/>
          </a:p>
          <a:p>
            <a:endParaRPr lang="ru-RU" dirty="0"/>
          </a:p>
          <a:p>
            <a:endParaRPr lang="ru-RU" dirty="0" smtClean="0"/>
          </a:p>
          <a:p>
            <a:endParaRPr lang="ru-RU" dirty="0"/>
          </a:p>
          <a:p>
            <a:endParaRPr lang="ru-RU" dirty="0" smtClean="0"/>
          </a:p>
          <a:p>
            <a:endParaRPr lang="ru-RU" dirty="0"/>
          </a:p>
          <a:p>
            <a:pPr algn="r"/>
            <a:r>
              <a:rPr lang="ru-RU" dirty="0" smtClean="0">
                <a:latin typeface="Times New Roman" panose="02020603050405020304" pitchFamily="18" charset="0"/>
                <a:cs typeface="Times New Roman" panose="02020603050405020304" pitchFamily="18" charset="0"/>
              </a:rPr>
              <a:t>Елена Валентиновна Пиневич</a:t>
            </a:r>
            <a:r>
              <a:rPr lang="en-US" dirty="0" smtClean="0">
                <a:latin typeface="Times New Roman" panose="02020603050405020304" pitchFamily="18" charset="0"/>
                <a:cs typeface="Times New Roman" panose="02020603050405020304" pitchFamily="18" charset="0"/>
              </a:rPr>
              <a:t>&amp;Co</a:t>
            </a:r>
            <a:endParaRPr lang="ru-RU" dirty="0" smtClean="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888" y="2699717"/>
            <a:ext cx="4028531" cy="2696517"/>
          </a:xfrm>
          <a:prstGeom prst="rect">
            <a:avLst/>
          </a:prstGeom>
        </p:spPr>
      </p:pic>
    </p:spTree>
    <p:extLst>
      <p:ext uri="{BB962C8B-B14F-4D97-AF65-F5344CB8AC3E}">
        <p14:creationId xmlns:p14="http://schemas.microsoft.com/office/powerpoint/2010/main" val="3940151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a:solidFill>
                  <a:srgbClr val="C00000"/>
                </a:solidFill>
                <a:latin typeface="Times New Roman" panose="02020603050405020304" pitchFamily="18" charset="0"/>
                <a:cs typeface="Times New Roman" panose="02020603050405020304" pitchFamily="18" charset="0"/>
              </a:rPr>
              <a:t>КУРСЫ</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4119092069"/>
              </p:ext>
            </p:extLst>
          </p:nvPr>
        </p:nvGraphicFramePr>
        <p:xfrm>
          <a:off x="1999139" y="2296509"/>
          <a:ext cx="6569565" cy="4323021"/>
        </p:xfrm>
        <a:graphic>
          <a:graphicData uri="http://schemas.openxmlformats.org/drawingml/2006/table">
            <a:tbl>
              <a:tblPr>
                <a:tableStyleId>{35758FB7-9AC5-4552-8A53-C91805E547FA}</a:tableStyleId>
              </a:tblPr>
              <a:tblGrid>
                <a:gridCol w="2174525"/>
                <a:gridCol w="2204727"/>
                <a:gridCol w="2190313"/>
              </a:tblGrid>
              <a:tr h="231271">
                <a:tc>
                  <a:txBody>
                    <a:bodyPr/>
                    <a:lstStyle/>
                    <a:p>
                      <a:pPr algn="ctr">
                        <a:lnSpc>
                          <a:spcPct val="107000"/>
                        </a:lnSpc>
                        <a:spcAft>
                          <a:spcPts val="0"/>
                        </a:spcAft>
                      </a:pPr>
                      <a:r>
                        <a:rPr lang="ru-RU" sz="1200" b="1" dirty="0">
                          <a:solidFill>
                            <a:schemeClr val="bg1"/>
                          </a:solidFill>
                          <a:effectLst/>
                        </a:rPr>
                        <a:t>Учебный год</a:t>
                      </a:r>
                      <a:endParaRPr lang="ru-RU" sz="12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07000"/>
                        </a:lnSpc>
                        <a:spcAft>
                          <a:spcPts val="0"/>
                        </a:spcAft>
                      </a:pPr>
                      <a:r>
                        <a:rPr lang="ru-RU" sz="1200" b="1">
                          <a:solidFill>
                            <a:schemeClr val="bg1"/>
                          </a:solidFill>
                          <a:effectLst/>
                        </a:rPr>
                        <a:t>Осенний семестр</a:t>
                      </a:r>
                      <a:endParaRPr lang="ru-RU" sz="1200" b="1">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07000"/>
                        </a:lnSpc>
                        <a:spcAft>
                          <a:spcPts val="0"/>
                        </a:spcAft>
                      </a:pPr>
                      <a:r>
                        <a:rPr lang="ru-RU" sz="1200" b="1" dirty="0">
                          <a:solidFill>
                            <a:schemeClr val="bg1"/>
                          </a:solidFill>
                          <a:effectLst/>
                        </a:rPr>
                        <a:t>Весенний семестр</a:t>
                      </a:r>
                      <a:endParaRPr lang="ru-RU" sz="12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r>
              <a:tr h="231271">
                <a:tc>
                  <a:txBody>
                    <a:bodyPr/>
                    <a:lstStyle/>
                    <a:p>
                      <a:pPr algn="ctr">
                        <a:lnSpc>
                          <a:spcPct val="107000"/>
                        </a:lnSpc>
                        <a:spcAft>
                          <a:spcPts val="0"/>
                        </a:spcAft>
                      </a:pPr>
                      <a:r>
                        <a:rPr lang="en-US" sz="1200">
                          <a:effectLst/>
                        </a:rPr>
                        <a:t>2000/01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13</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2001/02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50</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30</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ru-RU" sz="1200">
                          <a:effectLst/>
                        </a:rPr>
                        <a:t>2002</a:t>
                      </a:r>
                      <a:r>
                        <a:rPr lang="en-US" sz="1200">
                          <a:effectLst/>
                        </a:rPr>
                        <a:t>/03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58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41</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ru-RU" sz="1200">
                          <a:effectLst/>
                        </a:rPr>
                        <a:t>2003</a:t>
                      </a:r>
                      <a:r>
                        <a:rPr lang="en-US" sz="1200">
                          <a:effectLst/>
                        </a:rPr>
                        <a:t>/04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87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60</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2004/05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146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110</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2005/06</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153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100</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2006/07</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149</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120</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2007/08</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181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144</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2008/09</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141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128</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2009/10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185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148</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2010/11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174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145</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2011/12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145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122</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2012/13</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144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104</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2013/14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125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80</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a:effectLst/>
                        </a:rPr>
                        <a:t>2014/15</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84</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51</a:t>
                      </a:r>
                      <a:endParaRPr lang="ru-RU" sz="120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algn="ctr">
                        <a:lnSpc>
                          <a:spcPct val="107000"/>
                        </a:lnSpc>
                        <a:spcAft>
                          <a:spcPts val="0"/>
                        </a:spcAft>
                      </a:pPr>
                      <a:r>
                        <a:rPr lang="en-US" sz="1200" dirty="0">
                          <a:effectLst/>
                        </a:rPr>
                        <a:t>2015/16</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58</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33</a:t>
                      </a:r>
                      <a:endParaRPr lang="ru-RU" sz="1200" dirty="0">
                        <a:effectLst/>
                        <a:latin typeface="Times New Roman" panose="02020603050405020304" pitchFamily="18" charset="0"/>
                        <a:ea typeface="Times New Roman" panose="02020603050405020304" pitchFamily="18" charset="0"/>
                      </a:endParaRPr>
                    </a:p>
                  </a:txBody>
                  <a:tcPr marL="68580" marR="68580" marT="0" marB="0"/>
                </a:tc>
              </a:tr>
              <a:tr h="23127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smtClean="0">
                          <a:effectLst/>
                        </a:rPr>
                        <a:t>2016/17</a:t>
                      </a:r>
                      <a:endParaRPr lang="ru-RU" sz="1200" dirty="0" smtClean="0">
                        <a:effectLst/>
                        <a:latin typeface="Times New Roman" panose="02020603050405020304" pitchFamily="18" charset="0"/>
                        <a:ea typeface="Times New Roman" panose="02020603050405020304" pitchFamily="18" charset="0"/>
                      </a:endParaRPr>
                    </a:p>
                    <a:p>
                      <a:pPr algn="ctr">
                        <a:lnSpc>
                          <a:spcPct val="107000"/>
                        </a:lnSpc>
                        <a:spcAft>
                          <a:spcPts val="0"/>
                        </a:spcAft>
                      </a:pP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smtClean="0">
                          <a:effectLst/>
                          <a:latin typeface="Times New Roman" panose="02020603050405020304" pitchFamily="18" charset="0"/>
                          <a:ea typeface="Times New Roman" panose="02020603050405020304" pitchFamily="18" charset="0"/>
                        </a:rPr>
                        <a:t>50</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endParaRPr lang="ru-RU"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7013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b="1" dirty="0" smtClean="0">
                <a:solidFill>
                  <a:srgbClr val="C00000"/>
                </a:solidFill>
                <a:latin typeface="Times New Roman" panose="02020603050405020304" pitchFamily="18" charset="0"/>
                <a:cs typeface="Times New Roman" panose="02020603050405020304" pitchFamily="18" charset="0"/>
              </a:rPr>
              <a:t>Перевод</a:t>
            </a:r>
            <a:endParaRPr lang="ru-RU" sz="6000" b="1" dirty="0">
              <a:solidFill>
                <a:srgbClr val="C0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1"/>
          </p:nvPr>
        </p:nvSpPr>
        <p:spPr/>
        <p:txBody>
          <a:bodyPr/>
          <a:lstStyle/>
          <a:p>
            <a:endParaRPr lang="ru-RU" dirty="0" smtClean="0"/>
          </a:p>
          <a:p>
            <a:r>
              <a:rPr lang="ru-RU" sz="3600" b="1" dirty="0" smtClean="0">
                <a:latin typeface="Times New Roman" panose="02020603050405020304" pitchFamily="18" charset="0"/>
                <a:cs typeface="Times New Roman" panose="02020603050405020304" pitchFamily="18" charset="0"/>
              </a:rPr>
              <a:t>Письменный перевод</a:t>
            </a:r>
          </a:p>
          <a:p>
            <a:pPr marL="457200" indent="-457200">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р</a:t>
            </a:r>
            <a:r>
              <a:rPr lang="ru-RU" sz="3600" dirty="0" smtClean="0">
                <a:latin typeface="Times New Roman" panose="02020603050405020304" pitchFamily="18" charset="0"/>
                <a:cs typeface="Times New Roman" panose="02020603050405020304" pitchFamily="18" charset="0"/>
              </a:rPr>
              <a:t>абота для издательства</a:t>
            </a:r>
          </a:p>
          <a:p>
            <a:pPr marL="457200" lvl="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перспектива: центр академического письма </a:t>
            </a:r>
          </a:p>
          <a:p>
            <a:pPr marL="0" indent="0"/>
            <a:r>
              <a:rPr lang="ru-RU" sz="2000" b="1" dirty="0" smtClean="0">
                <a:solidFill>
                  <a:srgbClr val="002060"/>
                </a:solidFill>
                <a:latin typeface="Times New Roman" panose="02020603050405020304" pitchFamily="18" charset="0"/>
                <a:cs typeface="Times New Roman" panose="02020603050405020304" pitchFamily="18" charset="0"/>
              </a:rPr>
              <a:t>Анастасия Анатольевна  Забровская</a:t>
            </a:r>
            <a:r>
              <a:rPr lang="en-US" sz="2000" b="1" dirty="0" smtClean="0">
                <a:solidFill>
                  <a:srgbClr val="002060"/>
                </a:solidFill>
                <a:latin typeface="Times New Roman" panose="02020603050405020304" pitchFamily="18" charset="0"/>
                <a:cs typeface="Times New Roman" panose="02020603050405020304" pitchFamily="18" charset="0"/>
              </a:rPr>
              <a:t>&amp;Co</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2"/>
          </p:nvPr>
        </p:nvSpPr>
        <p:spPr/>
        <p:txBody>
          <a:bodyPr/>
          <a:lstStyle/>
          <a:p>
            <a:endParaRPr lang="ru-RU" dirty="0" smtClean="0"/>
          </a:p>
          <a:p>
            <a:pPr algn="ctr"/>
            <a:r>
              <a:rPr lang="ru-RU" sz="3600" b="1" dirty="0" smtClean="0">
                <a:latin typeface="Times New Roman" panose="02020603050405020304" pitchFamily="18" charset="0"/>
                <a:cs typeface="Times New Roman" panose="02020603050405020304" pitchFamily="18" charset="0"/>
              </a:rPr>
              <a:t>Устный перевод </a:t>
            </a:r>
          </a:p>
          <a:p>
            <a:pPr algn="ctr"/>
            <a:r>
              <a:rPr lang="ru-RU" sz="3600" dirty="0" smtClean="0">
                <a:latin typeface="Times New Roman" panose="02020603050405020304" pitchFamily="18" charset="0"/>
                <a:cs typeface="Times New Roman" panose="02020603050405020304" pitchFamily="18" charset="0"/>
              </a:rPr>
              <a:t>(обслуживание конференций)</a:t>
            </a:r>
          </a:p>
          <a:p>
            <a:pPr marL="45720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синхронный</a:t>
            </a:r>
          </a:p>
          <a:p>
            <a:pPr marL="45720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последовательный</a:t>
            </a:r>
          </a:p>
          <a:p>
            <a:pPr marL="0" indent="0"/>
            <a:r>
              <a:rPr lang="ru-RU" sz="2000" b="1" dirty="0" smtClean="0">
                <a:solidFill>
                  <a:srgbClr val="002060"/>
                </a:solidFill>
                <a:latin typeface="Times New Roman" panose="02020603050405020304" pitchFamily="18" charset="0"/>
                <a:cs typeface="Times New Roman" panose="02020603050405020304" pitchFamily="18" charset="0"/>
              </a:rPr>
              <a:t>Наталья Леонидовна Лёвина</a:t>
            </a:r>
          </a:p>
          <a:p>
            <a:pPr marL="0" indent="0"/>
            <a:r>
              <a:rPr lang="ru-RU" sz="2000" b="1" dirty="0" smtClean="0">
                <a:solidFill>
                  <a:srgbClr val="002060"/>
                </a:solidFill>
                <a:latin typeface="Times New Roman" panose="02020603050405020304" pitchFamily="18" charset="0"/>
                <a:cs typeface="Times New Roman" panose="02020603050405020304" pitchFamily="18" charset="0"/>
              </a:rPr>
              <a:t>Елена Александровна Купершинская</a:t>
            </a:r>
          </a:p>
          <a:p>
            <a:pPr marL="0" indent="0"/>
            <a:r>
              <a:rPr lang="ru-RU" sz="2000" b="1" dirty="0" smtClean="0">
                <a:solidFill>
                  <a:srgbClr val="002060"/>
                </a:solidFill>
                <a:latin typeface="Times New Roman" panose="02020603050405020304" pitchFamily="18" charset="0"/>
                <a:cs typeface="Times New Roman" panose="02020603050405020304" pitchFamily="18" charset="0"/>
              </a:rPr>
              <a:t>Инна Юрьевна Бакуля</a:t>
            </a:r>
            <a:endParaRPr lang="en-US" sz="2000" b="1" dirty="0" smtClean="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ru-RU" sz="3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12898">
            <a:off x="8137824" y="433961"/>
            <a:ext cx="1656754" cy="165675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5827">
            <a:off x="6733010" y="422217"/>
            <a:ext cx="1252414" cy="166849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32219">
            <a:off x="497659" y="199467"/>
            <a:ext cx="1511511" cy="2267669"/>
          </a:xfrm>
          <a:prstGeom prst="rect">
            <a:avLst/>
          </a:prstGeom>
        </p:spPr>
      </p:pic>
    </p:spTree>
    <p:extLst>
      <p:ext uri="{BB962C8B-B14F-4D97-AF65-F5344CB8AC3E}">
        <p14:creationId xmlns:p14="http://schemas.microsoft.com/office/powerpoint/2010/main" val="1753627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Contents</a:t>
            </a:r>
            <a:endParaRPr lang="ru-RU" b="1"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514350" indent="-514350">
              <a:buFont typeface="+mj-lt"/>
              <a:buAutoNum type="arabicPeriod"/>
            </a:pPr>
            <a:endParaRPr lang="ru-RU" dirty="0" smtClean="0"/>
          </a:p>
          <a:p>
            <a:pPr marL="514350" indent="-514350">
              <a:buFont typeface="+mj-lt"/>
              <a:buAutoNum type="arabicPeriod"/>
            </a:pPr>
            <a:r>
              <a:rPr lang="ru-RU" dirty="0" smtClean="0">
                <a:solidFill>
                  <a:schemeClr val="accent6">
                    <a:lumMod val="75000"/>
                  </a:schemeClr>
                </a:solidFill>
                <a:latin typeface="Times New Roman" pitchFamily="18" charset="0"/>
                <a:cs typeface="Times New Roman" pitchFamily="18" charset="0"/>
              </a:rPr>
              <a:t>Международные связи: </a:t>
            </a:r>
            <a:r>
              <a:rPr lang="en-US" dirty="0" smtClean="0">
                <a:solidFill>
                  <a:schemeClr val="accent6">
                    <a:lumMod val="75000"/>
                  </a:schemeClr>
                </a:solidFill>
                <a:latin typeface="Times New Roman" pitchFamily="18" charset="0"/>
                <a:cs typeface="Times New Roman" pitchFamily="18" charset="0"/>
              </a:rPr>
              <a:t>“</a:t>
            </a:r>
            <a:r>
              <a:rPr lang="ru-RU" dirty="0">
                <a:solidFill>
                  <a:schemeClr val="accent6">
                    <a:lumMod val="75000"/>
                  </a:schemeClr>
                </a:solidFill>
                <a:latin typeface="Times New Roman" pitchFamily="18" charset="0"/>
                <a:cs typeface="Times New Roman" pitchFamily="18" charset="0"/>
              </a:rPr>
              <a:t>к</a:t>
            </a:r>
            <a:r>
              <a:rPr lang="ru-RU" dirty="0" smtClean="0">
                <a:solidFill>
                  <a:schemeClr val="accent6">
                    <a:lumMod val="75000"/>
                  </a:schemeClr>
                </a:solidFill>
                <a:latin typeface="Times New Roman" pitchFamily="18" charset="0"/>
                <a:cs typeface="Times New Roman" pitchFamily="18" charset="0"/>
              </a:rPr>
              <a:t>итайский след</a:t>
            </a:r>
            <a:r>
              <a:rPr lang="en-US" dirty="0" smtClean="0">
                <a:solidFill>
                  <a:schemeClr val="accent6">
                    <a:lumMod val="75000"/>
                  </a:schemeClr>
                </a:solidFill>
                <a:latin typeface="Times New Roman" pitchFamily="18" charset="0"/>
                <a:cs typeface="Times New Roman" pitchFamily="18" charset="0"/>
              </a:rPr>
              <a:t>”</a:t>
            </a:r>
            <a:r>
              <a:rPr lang="ru-RU" dirty="0" smtClean="0">
                <a:solidFill>
                  <a:schemeClr val="accent6">
                    <a:lumMod val="75000"/>
                  </a:schemeClr>
                </a:solidFill>
                <a:latin typeface="Times New Roman" pitchFamily="18" charset="0"/>
                <a:cs typeface="Times New Roman" pitchFamily="18" charset="0"/>
              </a:rPr>
              <a:t>, университет </a:t>
            </a:r>
            <a:r>
              <a:rPr lang="ru-RU" dirty="0" err="1" smtClean="0">
                <a:solidFill>
                  <a:schemeClr val="accent6">
                    <a:lumMod val="75000"/>
                  </a:schemeClr>
                </a:solidFill>
                <a:latin typeface="Times New Roman" pitchFamily="18" charset="0"/>
                <a:cs typeface="Times New Roman" pitchFamily="18" charset="0"/>
              </a:rPr>
              <a:t>Сентраль</a:t>
            </a:r>
            <a:r>
              <a:rPr lang="ru-RU" dirty="0" smtClean="0">
                <a:solidFill>
                  <a:schemeClr val="accent6">
                    <a:lumMod val="75000"/>
                  </a:schemeClr>
                </a:solidFill>
                <a:latin typeface="Times New Roman" pitchFamily="18" charset="0"/>
                <a:cs typeface="Times New Roman" pitchFamily="18" charset="0"/>
              </a:rPr>
              <a:t> (Колумбия)</a:t>
            </a:r>
            <a:endParaRPr lang="ru-RU" dirty="0">
              <a:solidFill>
                <a:schemeClr val="accent6">
                  <a:lumMod val="75000"/>
                </a:schemeClr>
              </a:solidFill>
              <a:latin typeface="Times New Roman" pitchFamily="18" charset="0"/>
              <a:cs typeface="Times New Roman" pitchFamily="18" charset="0"/>
            </a:endParaRPr>
          </a:p>
          <a:p>
            <a:pPr marL="514350" indent="-514350">
              <a:buFont typeface="+mj-lt"/>
              <a:buAutoNum type="arabicPeriod"/>
            </a:pPr>
            <a:r>
              <a:rPr lang="ru-RU" dirty="0" smtClean="0">
                <a:solidFill>
                  <a:schemeClr val="accent6">
                    <a:lumMod val="75000"/>
                  </a:schemeClr>
                </a:solidFill>
                <a:latin typeface="Times New Roman" pitchFamily="18" charset="0"/>
                <a:cs typeface="Times New Roman" pitchFamily="18" charset="0"/>
              </a:rPr>
              <a:t>Теоретическая и прикладная лингвистика</a:t>
            </a:r>
            <a:r>
              <a:rPr lang="en-US" dirty="0" smtClean="0">
                <a:solidFill>
                  <a:schemeClr val="accent6">
                    <a:lumMod val="75000"/>
                  </a:schemeClr>
                </a:solidFill>
                <a:latin typeface="Times New Roman" pitchFamily="18" charset="0"/>
                <a:cs typeface="Times New Roman" pitchFamily="18" charset="0"/>
              </a:rPr>
              <a:t> </a:t>
            </a:r>
            <a:endParaRPr lang="ru-RU" dirty="0" smtClean="0">
              <a:solidFill>
                <a:schemeClr val="accent6">
                  <a:lumMod val="75000"/>
                </a:schemeClr>
              </a:solidFill>
              <a:latin typeface="Times New Roman" pitchFamily="18" charset="0"/>
              <a:cs typeface="Times New Roman" pitchFamily="18" charset="0"/>
            </a:endParaRPr>
          </a:p>
          <a:p>
            <a:pPr marL="514350" indent="-514350">
              <a:buAutoNum type="arabicPeriod"/>
            </a:pPr>
            <a:r>
              <a:rPr lang="ru-RU" dirty="0" smtClean="0">
                <a:solidFill>
                  <a:schemeClr val="accent6">
                    <a:lumMod val="75000"/>
                  </a:schemeClr>
                </a:solidFill>
                <a:latin typeface="Times New Roman" pitchFamily="18" charset="0"/>
                <a:cs typeface="Times New Roman" pitchFamily="18" charset="0"/>
              </a:rPr>
              <a:t>Курсы иностранных языков: </a:t>
            </a:r>
            <a:r>
              <a:rPr lang="en-US" i="1" dirty="0" smtClean="0">
                <a:solidFill>
                  <a:schemeClr val="accent6">
                    <a:lumMod val="75000"/>
                  </a:schemeClr>
                </a:solidFill>
                <a:latin typeface="Times New Roman" pitchFamily="18" charset="0"/>
                <a:cs typeface="Times New Roman" pitchFamily="18" charset="0"/>
              </a:rPr>
              <a:t>second wind</a:t>
            </a:r>
            <a:endParaRPr lang="ru-RU" i="1" dirty="0" smtClean="0">
              <a:solidFill>
                <a:schemeClr val="accent6">
                  <a:lumMod val="75000"/>
                </a:schemeClr>
              </a:solidFill>
              <a:latin typeface="Times New Roman" pitchFamily="18" charset="0"/>
              <a:cs typeface="Times New Roman" pitchFamily="18" charset="0"/>
            </a:endParaRPr>
          </a:p>
          <a:p>
            <a:pPr marL="514350" indent="-514350">
              <a:buAutoNum type="arabicPeriod"/>
            </a:pPr>
            <a:r>
              <a:rPr lang="ru-RU" dirty="0" smtClean="0">
                <a:solidFill>
                  <a:schemeClr val="accent6">
                    <a:lumMod val="75000"/>
                  </a:schemeClr>
                </a:solidFill>
                <a:latin typeface="Times New Roman" pitchFamily="18" charset="0"/>
                <a:cs typeface="Times New Roman" pitchFamily="18" charset="0"/>
              </a:rPr>
              <a:t>Переводы и </a:t>
            </a:r>
            <a:r>
              <a:rPr lang="en-US" dirty="0" smtClean="0">
                <a:solidFill>
                  <a:schemeClr val="accent6">
                    <a:lumMod val="75000"/>
                  </a:schemeClr>
                </a:solidFill>
                <a:latin typeface="Times New Roman" pitchFamily="18" charset="0"/>
                <a:cs typeface="Times New Roman" pitchFamily="18" charset="0"/>
              </a:rPr>
              <a:t>AWC</a:t>
            </a:r>
            <a:r>
              <a:rPr lang="ru-RU" dirty="0" smtClean="0">
                <a:solidFill>
                  <a:schemeClr val="accent6">
                    <a:lumMod val="75000"/>
                  </a:schemeClr>
                </a:solidFill>
                <a:latin typeface="Times New Roman" pitchFamily="18" charset="0"/>
                <a:cs typeface="Times New Roman" pitchFamily="18" charset="0"/>
              </a:rPr>
              <a:t>: </a:t>
            </a:r>
            <a:r>
              <a:rPr lang="ru-RU" i="1" dirty="0" smtClean="0">
                <a:solidFill>
                  <a:schemeClr val="accent6">
                    <a:lumMod val="75000"/>
                  </a:schemeClr>
                </a:solidFill>
                <a:latin typeface="Times New Roman" pitchFamily="18" charset="0"/>
                <a:cs typeface="Times New Roman" pitchFamily="18" charset="0"/>
              </a:rPr>
              <a:t>наш авангард</a:t>
            </a:r>
          </a:p>
          <a:p>
            <a:pPr marL="514350" indent="-514350">
              <a:buAutoNum type="arabicPeriod"/>
            </a:pPr>
            <a:r>
              <a:rPr lang="ru-RU" dirty="0" smtClean="0">
                <a:solidFill>
                  <a:schemeClr val="accent6">
                    <a:lumMod val="75000"/>
                  </a:schemeClr>
                </a:solidFill>
                <a:latin typeface="Times New Roman" pitchFamily="18" charset="0"/>
                <a:cs typeface="Times New Roman" pitchFamily="18" charset="0"/>
              </a:rPr>
              <a:t>Конференции</a:t>
            </a:r>
            <a:r>
              <a:rPr lang="en-US" dirty="0" smtClean="0">
                <a:solidFill>
                  <a:schemeClr val="accent6">
                    <a:lumMod val="75000"/>
                  </a:schemeClr>
                </a:solidFill>
                <a:latin typeface="Times New Roman" pitchFamily="18" charset="0"/>
                <a:cs typeface="Times New Roman" pitchFamily="18" charset="0"/>
              </a:rPr>
              <a:t>&amp;</a:t>
            </a:r>
            <a:r>
              <a:rPr lang="ru-RU" dirty="0" smtClean="0">
                <a:solidFill>
                  <a:schemeClr val="accent6">
                    <a:lumMod val="75000"/>
                  </a:schemeClr>
                </a:solidFill>
                <a:latin typeface="Times New Roman" pitchFamily="18" charset="0"/>
                <a:cs typeface="Times New Roman" pitchFamily="18" charset="0"/>
              </a:rPr>
              <a:t>публикации: посвящается ЭК</a:t>
            </a:r>
          </a:p>
          <a:p>
            <a:pPr marL="514350" indent="-514350">
              <a:buAutoNum type="arabicPeriod"/>
            </a:pPr>
            <a:endParaRPr lang="ru-RU" dirty="0"/>
          </a:p>
        </p:txBody>
      </p:sp>
    </p:spTree>
    <p:extLst>
      <p:ext uri="{BB962C8B-B14F-4D97-AF65-F5344CB8AC3E}">
        <p14:creationId xmlns:p14="http://schemas.microsoft.com/office/powerpoint/2010/main" val="4238176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Лаборатория технического </a:t>
            </a:r>
            <a:br>
              <a:rPr lang="ru-RU" b="1" dirty="0" smtClean="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перевода</a:t>
            </a:r>
            <a:endParaRPr lang="ru-RU" b="1" dirty="0">
              <a:solidFill>
                <a:srgbClr val="C00000"/>
              </a:solidFill>
              <a:latin typeface="Times New Roman" pitchFamily="18" charset="0"/>
              <a:cs typeface="Times New Roman" pitchFamily="18"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691605"/>
            <a:ext cx="9036323" cy="539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523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latin typeface="Times New Roman" pitchFamily="18" charset="0"/>
                <a:cs typeface="Times New Roman" pitchFamily="18" charset="0"/>
              </a:rPr>
              <a:t>Лаборатория технического </a:t>
            </a:r>
            <a:br>
              <a:rPr lang="ru-RU" b="1" dirty="0">
                <a:solidFill>
                  <a:srgbClr val="C00000"/>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перевода</a:t>
            </a:r>
            <a:endParaRPr lang="ru-RU"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768" y="1763613"/>
            <a:ext cx="9565193" cy="514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454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Письменный перевод </a:t>
            </a:r>
            <a:endParaRPr lang="ru-RU" b="1"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534186965"/>
              </p:ext>
            </p:extLst>
          </p:nvPr>
        </p:nvGraphicFramePr>
        <p:xfrm>
          <a:off x="503238" y="2411685"/>
          <a:ext cx="8982077" cy="3855720"/>
        </p:xfrm>
        <a:graphic>
          <a:graphicData uri="http://schemas.openxmlformats.org/drawingml/2006/table">
            <a:tbl>
              <a:tblPr firstRow="1" firstCol="1" bandRow="1"/>
              <a:tblGrid>
                <a:gridCol w="1239235"/>
                <a:gridCol w="552606"/>
                <a:gridCol w="527834"/>
                <a:gridCol w="540538"/>
                <a:gridCol w="539903"/>
                <a:gridCol w="540538"/>
                <a:gridCol w="539903"/>
                <a:gridCol w="540538"/>
                <a:gridCol w="539903"/>
                <a:gridCol w="540538"/>
                <a:gridCol w="539903"/>
                <a:gridCol w="540538"/>
                <a:gridCol w="539903"/>
                <a:gridCol w="540538"/>
                <a:gridCol w="719659"/>
              </a:tblGrid>
              <a:tr h="0">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Издание - заказчик</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каф.</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01.16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02.16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03.16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04.16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05.16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06.16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07.16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08.16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09.16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10.16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12.16</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ru-RU" sz="1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Всего</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0">
                <a:tc>
                  <a:txBody>
                    <a:bodyPr/>
                    <a:lstStyle/>
                    <a:p>
                      <a:pP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Вестник МГТУ (Естественные науки, Машиностроение, приборостроение)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Л-2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Л-3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35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36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Наука и инновации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ИЖНИ, Гуманитарный Вестник, ММЧМ, ПМЖ</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Л-2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Л-3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27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55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100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58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45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88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83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621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Другие заказчики (статьи, письма)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Л-2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Л-3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35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Оплата (перевод, редактирование, координирование) </a:t>
                      </a:r>
                      <a:r>
                        <a:rPr lang="ru-RU" sz="1100" b="1">
                          <a:effectLst/>
                          <a:latin typeface="Times New Roman" panose="02020603050405020304" pitchFamily="18" charset="0"/>
                          <a:ea typeface="Calibri" panose="020F0502020204030204" pitchFamily="34" charset="0"/>
                          <a:cs typeface="Times New Roman" panose="02020603050405020304" pitchFamily="18" charset="0"/>
                        </a:rPr>
                        <a:t>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40. 632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44. 533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74. 249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59.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558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102. 992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113. 838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76.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916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56. 541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61.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745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115.   392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95. 135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123. 814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965.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ru-RU" sz="1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345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6938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Устный перевод </a:t>
            </a:r>
            <a:r>
              <a:rPr lang="ru-RU" dirty="0" smtClean="0">
                <a:solidFill>
                  <a:srgbClr val="C00000"/>
                </a:solidFill>
                <a:latin typeface="Times New Roman" panose="02020603050405020304" pitchFamily="18" charset="0"/>
                <a:cs typeface="Times New Roman" panose="02020603050405020304" pitchFamily="18" charset="0"/>
              </a:rPr>
              <a:t/>
            </a:r>
            <a:br>
              <a:rPr lang="ru-RU" dirty="0" smtClean="0">
                <a:solidFill>
                  <a:srgbClr val="C00000"/>
                </a:solidFill>
                <a:latin typeface="Times New Roman" panose="02020603050405020304" pitchFamily="18" charset="0"/>
                <a:cs typeface="Times New Roman" panose="02020603050405020304" pitchFamily="18" charset="0"/>
              </a:rPr>
            </a:br>
            <a:r>
              <a:rPr lang="ru-RU" dirty="0" smtClean="0">
                <a:solidFill>
                  <a:srgbClr val="C00000"/>
                </a:solidFill>
                <a:latin typeface="Times New Roman" panose="02020603050405020304" pitchFamily="18" charset="0"/>
                <a:cs typeface="Times New Roman" panose="02020603050405020304" pitchFamily="18" charset="0"/>
              </a:rPr>
              <a:t>(синхронный </a:t>
            </a:r>
            <a:br>
              <a:rPr lang="ru-RU" dirty="0" smtClean="0">
                <a:solidFill>
                  <a:srgbClr val="C00000"/>
                </a:solidFill>
                <a:latin typeface="Times New Roman" panose="02020603050405020304" pitchFamily="18" charset="0"/>
                <a:cs typeface="Times New Roman" panose="02020603050405020304" pitchFamily="18" charset="0"/>
              </a:rPr>
            </a:br>
            <a:r>
              <a:rPr lang="ru-RU" dirty="0" smtClean="0">
                <a:solidFill>
                  <a:srgbClr val="C00000"/>
                </a:solidFill>
                <a:latin typeface="Times New Roman" panose="02020603050405020304" pitchFamily="18" charset="0"/>
                <a:cs typeface="Times New Roman" panose="02020603050405020304" pitchFamily="18" charset="0"/>
              </a:rPr>
              <a:t>и последовательный)</a:t>
            </a:r>
            <a:endParaRPr lang="ru-RU"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89939944"/>
              </p:ext>
            </p:extLst>
          </p:nvPr>
        </p:nvGraphicFramePr>
        <p:xfrm>
          <a:off x="1079872" y="2483693"/>
          <a:ext cx="8136904" cy="4680520"/>
        </p:xfrm>
        <a:graphic>
          <a:graphicData uri="http://schemas.openxmlformats.org/drawingml/2006/table">
            <a:tbl>
              <a:tblPr firstRow="1" firstCol="1" bandRow="1"/>
              <a:tblGrid>
                <a:gridCol w="1173985"/>
                <a:gridCol w="5098112"/>
                <a:gridCol w="1374032"/>
                <a:gridCol w="490775"/>
              </a:tblGrid>
              <a:tr h="257428">
                <a:tc>
                  <a:txBody>
                    <a:bodyPr/>
                    <a:lstStyle/>
                    <a:p>
                      <a:pPr algn="ctr">
                        <a:lnSpc>
                          <a:spcPct val="107000"/>
                        </a:lnSpc>
                        <a:spcAft>
                          <a:spcPts val="0"/>
                        </a:spcAft>
                      </a:pPr>
                      <a:r>
                        <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Дата</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0"/>
                        </a:spcAft>
                      </a:pPr>
                      <a:r>
                        <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Мероприятие</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0"/>
                        </a:spcAft>
                      </a:pPr>
                      <a:r>
                        <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Вид перевода</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0"/>
                        </a:spcAft>
                      </a:pPr>
                      <a:r>
                        <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Час</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r>
              <a:tr h="662078">
                <a:tc>
                  <a:txBody>
                    <a:bodyPr/>
                    <a:lstStyle/>
                    <a:p>
                      <a:pPr algn="l">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18-19</a:t>
                      </a:r>
                      <a:r>
                        <a:rPr lang="ru-RU" sz="1200">
                          <a:effectLst/>
                          <a:latin typeface="Times New Roman" panose="02020603050405020304" pitchFamily="18" charset="0"/>
                          <a:ea typeface="Calibri" panose="020F0502020204030204" pitchFamily="34" charset="0"/>
                          <a:cs typeface="Times New Roman" panose="02020603050405020304" pitchFamily="18" charset="0"/>
                        </a:rPr>
                        <a:t>.10.2015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Международная конференция: «Глобальная конкуренция и управление интеллектуальной собственностью: создание кадровой системы. Лучшие мировые практики»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синхронный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93">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15.03.2016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Визит в МГТУ им. Баумана Эндрю Кина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последовательный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026">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16.03.2016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VI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Международная конференция – конкурс научно-образовательной программы «Шаг в будущее»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синхронный последовательный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385">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21.03.2016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Открытие юбилейного Всероссийского форума научной молодежи «Шаг в будущее»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синхронный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последовательный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93">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22.03.2016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Визит делегации Правительства Эфиопии в МГТУ им Баумана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последовательный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385">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25.03.2016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Закрытие </a:t>
                      </a:r>
                      <a:r>
                        <a:rPr lang="ru-RU" sz="1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юбилейного Всероссийского форума научной молодежи «Шаг в будущее»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последовательный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385">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23-25.06.2016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Международный научный конгресс «Наука и инженерное образование»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синхронный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последовательный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15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078">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9-10.11.2016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Субрегиональный семинар «Регламенты по интеллектуальной собственности в университетах и научно-исследовательских институтках»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синхронный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93">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18.11.2016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a:t>
                      </a:r>
                      <a:r>
                        <a:rPr lang="en-US" sz="1200" baseline="30000">
                          <a:effectLst/>
                          <a:latin typeface="Times New Roman" panose="02020603050405020304" pitchFamily="18" charset="0"/>
                          <a:ea typeface="Calibri" panose="020F0502020204030204" pitchFamily="34" charset="0"/>
                          <a:cs typeface="Times New Roman" panose="02020603050405020304" pitchFamily="18" charset="0"/>
                        </a:rPr>
                        <a:t>nd</a:t>
                      </a:r>
                      <a:r>
                        <a:rPr lang="en-US" sz="1200">
                          <a:effectLst/>
                          <a:latin typeface="Times New Roman" panose="02020603050405020304" pitchFamily="18" charset="0"/>
                          <a:ea typeface="Calibri" panose="020F0502020204030204" pitchFamily="34" charset="0"/>
                          <a:cs typeface="Times New Roman" panose="02020603050405020304" pitchFamily="18" charset="0"/>
                        </a:rPr>
                        <a:t> Eastern European LUMEN International Conference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последовательный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385">
                <a:tc>
                  <a:txBody>
                    <a:bodyPr/>
                    <a:lstStyle/>
                    <a:p>
                      <a:pPr algn="l">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15.12. 2016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Закрытие российско-китайской научно-методической конференции «Проблемы лингвистики и лингводидактики в неязыковом вузе»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последовательный (китайский)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291">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67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9800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b="1" dirty="0">
                <a:solidFill>
                  <a:srgbClr val="C00000"/>
                </a:solidFill>
                <a:latin typeface="Times New Roman" panose="02020603050405020304" pitchFamily="18" charset="0"/>
                <a:cs typeface="Times New Roman" panose="02020603050405020304" pitchFamily="18" charset="0"/>
              </a:rPr>
              <a:t>Задачи</a:t>
            </a:r>
            <a:endParaRPr lang="ru-RU" dirty="0"/>
          </a:p>
        </p:txBody>
      </p:sp>
      <p:sp>
        <p:nvSpPr>
          <p:cNvPr id="3" name="Объект 2"/>
          <p:cNvSpPr>
            <a:spLocks noGrp="1"/>
          </p:cNvSpPr>
          <p:nvPr>
            <p:ph idx="1"/>
          </p:nvPr>
        </p:nvSpPr>
        <p:spPr/>
        <p:txBody>
          <a:bodyPr/>
          <a:lstStyle/>
          <a:p>
            <a:pPr marL="457200" indent="-457200">
              <a:buFont typeface="+mj-lt"/>
              <a:buAutoNum type="arabicPeriod"/>
            </a:pPr>
            <a:r>
              <a:rPr lang="ru-RU" altLang="ru-RU" sz="1600" dirty="0">
                <a:latin typeface="Times New Roman" panose="02020603050405020304" pitchFamily="18" charset="0"/>
                <a:cs typeface="Times New Roman" panose="02020603050405020304" pitchFamily="18" charset="0"/>
              </a:rPr>
              <a:t>О</a:t>
            </a:r>
            <a:r>
              <a:rPr lang="ru-RU" altLang="ru-RU" sz="1600" dirty="0" smtClean="0">
                <a:latin typeface="Times New Roman" panose="02020603050405020304" pitchFamily="18" charset="0"/>
                <a:cs typeface="Times New Roman" panose="02020603050405020304" pitchFamily="18" charset="0"/>
              </a:rPr>
              <a:t>рганизация </a:t>
            </a:r>
            <a:r>
              <a:rPr lang="ru-RU" altLang="ru-RU" sz="1600" dirty="0">
                <a:latin typeface="Times New Roman" panose="02020603050405020304" pitchFamily="18" charset="0"/>
                <a:cs typeface="Times New Roman" panose="02020603050405020304" pitchFamily="18" charset="0"/>
              </a:rPr>
              <a:t>и поддержка НИР </a:t>
            </a:r>
            <a:r>
              <a:rPr lang="ru-RU" altLang="ru-RU" sz="1600" dirty="0" smtClean="0">
                <a:latin typeface="Times New Roman" panose="02020603050405020304" pitchFamily="18" charset="0"/>
                <a:cs typeface="Times New Roman" panose="02020603050405020304" pitchFamily="18" charset="0"/>
              </a:rPr>
              <a:t>преподавателей для совершенствования учебного процесса</a:t>
            </a:r>
          </a:p>
          <a:p>
            <a:pPr marL="457200" indent="-457200">
              <a:buFont typeface="+mj-lt"/>
              <a:buAutoNum type="arabicPeriod"/>
            </a:pPr>
            <a:r>
              <a:rPr lang="ru-RU" altLang="ru-RU" sz="1600" dirty="0" smtClean="0">
                <a:latin typeface="Times New Roman" panose="02020603050405020304" pitchFamily="18" charset="0"/>
                <a:cs typeface="Times New Roman" panose="02020603050405020304" pitchFamily="18" charset="0"/>
              </a:rPr>
              <a:t>Интеграция в исследовательский процесс университета </a:t>
            </a:r>
          </a:p>
          <a:p>
            <a:pPr marL="457200" indent="-457200">
              <a:buFont typeface="+mj-lt"/>
              <a:buAutoNum type="arabicPeriod"/>
            </a:pPr>
            <a:r>
              <a:rPr lang="ru-RU" altLang="ru-RU" sz="1600" dirty="0">
                <a:latin typeface="Times New Roman" panose="02020603050405020304" pitchFamily="18" charset="0"/>
                <a:cs typeface="Times New Roman" panose="02020603050405020304" pitchFamily="18" charset="0"/>
              </a:rPr>
              <a:t>И</a:t>
            </a:r>
            <a:r>
              <a:rPr lang="ru-RU" altLang="ru-RU" sz="1600" dirty="0" smtClean="0">
                <a:latin typeface="Times New Roman" panose="02020603050405020304" pitchFamily="18" charset="0"/>
                <a:cs typeface="Times New Roman" panose="02020603050405020304" pitchFamily="18" charset="0"/>
              </a:rPr>
              <a:t>зучение </a:t>
            </a:r>
            <a:r>
              <a:rPr lang="ru-RU" altLang="ru-RU" sz="1600" dirty="0">
                <a:latin typeface="Times New Roman" panose="02020603050405020304" pitchFamily="18" charset="0"/>
                <a:cs typeface="Times New Roman" panose="02020603050405020304" pitchFamily="18" charset="0"/>
              </a:rPr>
              <a:t>и освоение новых научных лингвистических </a:t>
            </a:r>
            <a:r>
              <a:rPr lang="ru-RU" altLang="ru-RU" sz="1600" dirty="0" smtClean="0">
                <a:latin typeface="Times New Roman" panose="02020603050405020304" pitchFamily="18" charset="0"/>
                <a:cs typeface="Times New Roman" panose="02020603050405020304" pitchFamily="18" charset="0"/>
              </a:rPr>
              <a:t>методологий, новых программных продуктов</a:t>
            </a:r>
          </a:p>
          <a:p>
            <a:pPr marL="457200" indent="-457200">
              <a:buFont typeface="+mj-lt"/>
              <a:buAutoNum type="arabicPeriod"/>
            </a:pPr>
            <a:r>
              <a:rPr lang="ru-RU" altLang="ru-RU" sz="1600" dirty="0" smtClean="0">
                <a:latin typeface="Times New Roman" panose="02020603050405020304" pitchFamily="18" charset="0"/>
                <a:cs typeface="Times New Roman" panose="02020603050405020304" pitchFamily="18" charset="0"/>
              </a:rPr>
              <a:t>Заявки </a:t>
            </a:r>
            <a:r>
              <a:rPr lang="ru-RU" altLang="ru-RU" sz="1600" dirty="0">
                <a:latin typeface="Times New Roman" panose="02020603050405020304" pitchFamily="18" charset="0"/>
                <a:cs typeface="Times New Roman" panose="02020603050405020304" pitchFamily="18" charset="0"/>
              </a:rPr>
              <a:t>на </a:t>
            </a:r>
            <a:r>
              <a:rPr lang="ru-RU" altLang="ru-RU" sz="1600" dirty="0" smtClean="0">
                <a:latin typeface="Times New Roman" panose="02020603050405020304" pitchFamily="18" charset="0"/>
                <a:cs typeface="Times New Roman" panose="02020603050405020304" pitchFamily="18" charset="0"/>
              </a:rPr>
              <a:t>гранты; публикации </a:t>
            </a:r>
            <a:r>
              <a:rPr lang="ru-RU" altLang="ru-RU" sz="1600" dirty="0">
                <a:latin typeface="Times New Roman" panose="02020603050405020304" pitchFamily="18" charset="0"/>
                <a:cs typeface="Times New Roman" panose="02020603050405020304" pitchFamily="18" charset="0"/>
              </a:rPr>
              <a:t>(освещение хода и результатов лингвистических  исследований) </a:t>
            </a:r>
            <a:endParaRPr lang="ru-RU" altLang="ru-RU" sz="16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altLang="ru-RU" sz="1600" dirty="0">
                <a:latin typeface="Times New Roman" panose="02020603050405020304" pitchFamily="18" charset="0"/>
                <a:cs typeface="Times New Roman" panose="02020603050405020304" pitchFamily="18" charset="0"/>
              </a:rPr>
              <a:t>О</a:t>
            </a:r>
            <a:r>
              <a:rPr lang="ru-RU" altLang="ru-RU" sz="1600" dirty="0" smtClean="0">
                <a:latin typeface="Times New Roman" panose="02020603050405020304" pitchFamily="18" charset="0"/>
                <a:cs typeface="Times New Roman" panose="02020603050405020304" pitchFamily="18" charset="0"/>
              </a:rPr>
              <a:t>рганизация  </a:t>
            </a:r>
            <a:r>
              <a:rPr lang="ru-RU" altLang="ru-RU" sz="1600" dirty="0">
                <a:latin typeface="Times New Roman" panose="02020603050405020304" pitchFamily="18" charset="0"/>
                <a:cs typeface="Times New Roman" panose="02020603050405020304" pitchFamily="18" charset="0"/>
              </a:rPr>
              <a:t>студенческих НИР и производственной практики студентов направления «</a:t>
            </a:r>
            <a:r>
              <a:rPr lang="ru-RU" altLang="ru-RU" sz="1600" dirty="0" smtClean="0">
                <a:latin typeface="Times New Roman" panose="02020603050405020304" pitchFamily="18" charset="0"/>
                <a:cs typeface="Times New Roman" panose="02020603050405020304" pitchFamily="18" charset="0"/>
              </a:rPr>
              <a:t>Лингвистика» (нужна база)</a:t>
            </a:r>
          </a:p>
          <a:p>
            <a:pPr marL="457200" indent="-457200">
              <a:buFont typeface="+mj-lt"/>
              <a:buAutoNum type="arabicPeriod"/>
            </a:pPr>
            <a:r>
              <a:rPr lang="ru-RU" altLang="ru-RU" sz="1600" dirty="0">
                <a:latin typeface="Times New Roman" panose="02020603050405020304" pitchFamily="18" charset="0"/>
                <a:cs typeface="Times New Roman" panose="02020603050405020304" pitchFamily="18" charset="0"/>
              </a:rPr>
              <a:t>В</a:t>
            </a:r>
            <a:r>
              <a:rPr lang="ru-RU" altLang="ru-RU" sz="1600" dirty="0" smtClean="0">
                <a:latin typeface="Times New Roman" panose="02020603050405020304" pitchFamily="18" charset="0"/>
                <a:cs typeface="Times New Roman" panose="02020603050405020304" pitchFamily="18" charset="0"/>
              </a:rPr>
              <a:t>недрение </a:t>
            </a:r>
            <a:r>
              <a:rPr lang="ru-RU" altLang="ru-RU" sz="1600" dirty="0">
                <a:latin typeface="Times New Roman" panose="02020603050405020304" pitchFamily="18" charset="0"/>
                <a:cs typeface="Times New Roman" panose="02020603050405020304" pitchFamily="18" charset="0"/>
              </a:rPr>
              <a:t>результатов научных исследований в </a:t>
            </a:r>
            <a:r>
              <a:rPr lang="ru-RU" altLang="ru-RU" sz="1600" dirty="0" smtClean="0">
                <a:latin typeface="Times New Roman" panose="02020603050405020304" pitchFamily="18" charset="0"/>
                <a:cs typeface="Times New Roman" panose="02020603050405020304" pitchFamily="18" charset="0"/>
              </a:rPr>
              <a:t>образовательный процесс   после проведения сравнительно-сопоставительных педагогических экспериментов</a:t>
            </a:r>
          </a:p>
          <a:p>
            <a:pPr marL="285750" indent="-285750">
              <a:buFont typeface="Wingdings" pitchFamily="2" charset="2"/>
              <a:buChar char="v"/>
            </a:pPr>
            <a:r>
              <a:rPr lang="ru-RU" altLang="ru-RU" sz="1600" dirty="0">
                <a:latin typeface="Times New Roman" panose="02020603050405020304" pitchFamily="18" charset="0"/>
                <a:cs typeface="Times New Roman" panose="02020603050405020304" pitchFamily="18" charset="0"/>
              </a:rPr>
              <a:t> </a:t>
            </a:r>
            <a:r>
              <a:rPr lang="ru-RU" altLang="ru-RU" sz="1600" dirty="0" smtClean="0">
                <a:latin typeface="Times New Roman" panose="02020603050405020304" pitchFamily="18" charset="0"/>
                <a:cs typeface="Times New Roman" panose="02020603050405020304" pitchFamily="18" charset="0"/>
              </a:rPr>
              <a:t>сравнение эффективности бумажного и мультимедийного учебного комплекса; </a:t>
            </a:r>
          </a:p>
          <a:p>
            <a:pPr marL="285750" indent="-285750">
              <a:buFont typeface="Wingdings" pitchFamily="2" charset="2"/>
              <a:buChar char="v"/>
            </a:pPr>
            <a:r>
              <a:rPr lang="ru-RU" altLang="ru-RU" sz="1600" dirty="0" smtClean="0">
                <a:latin typeface="Times New Roman" panose="02020603050405020304" pitchFamily="18" charset="0"/>
                <a:cs typeface="Times New Roman" panose="02020603050405020304" pitchFamily="18" charset="0"/>
              </a:rPr>
              <a:t>определение коэффициента прироста умений и навыков; </a:t>
            </a:r>
          </a:p>
          <a:p>
            <a:pPr marL="285750" indent="-285750">
              <a:buFont typeface="Wingdings" pitchFamily="2" charset="2"/>
              <a:buChar char="v"/>
            </a:pPr>
            <a:r>
              <a:rPr lang="ru-RU" altLang="ru-RU" sz="1600" dirty="0" smtClean="0">
                <a:latin typeface="Times New Roman" panose="02020603050405020304" pitchFamily="18" charset="0"/>
                <a:cs typeface="Times New Roman" panose="02020603050405020304" pitchFamily="18" charset="0"/>
              </a:rPr>
              <a:t>психологические исследования: портрет студента совместно с другими кафедрами и вузами: параметризация студентов: типы личности, оперативная память; контингент не изучен, клиповое мышление (обо всем понемногу), визуальная память. </a:t>
            </a:r>
          </a:p>
          <a:p>
            <a:pPr marL="285750" indent="-285750">
              <a:buFont typeface="Wingdings" pitchFamily="2" charset="2"/>
              <a:buChar char="v"/>
            </a:pPr>
            <a:r>
              <a:rPr lang="ru-RU" altLang="ru-RU" sz="1600" dirty="0" smtClean="0">
                <a:latin typeface="Times New Roman" panose="02020603050405020304" pitchFamily="18" charset="0"/>
                <a:cs typeface="Times New Roman" panose="02020603050405020304" pitchFamily="18" charset="0"/>
              </a:rPr>
              <a:t>Изучение психологических качеств обучаемых – предпосылка для эффективного обучения.</a:t>
            </a:r>
            <a:endParaRPr lang="ru-RU" altLang="ru-RU" sz="1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44210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b="1" dirty="0">
                <a:solidFill>
                  <a:srgbClr val="C00000"/>
                </a:solidFill>
                <a:latin typeface="Times New Roman" panose="02020603050405020304" pitchFamily="18" charset="0"/>
                <a:cs typeface="Times New Roman" panose="02020603050405020304" pitchFamily="18" charset="0"/>
              </a:rPr>
              <a:t>Задачи</a:t>
            </a:r>
            <a:endParaRPr lang="ru-RU" dirty="0"/>
          </a:p>
        </p:txBody>
      </p:sp>
      <p:sp>
        <p:nvSpPr>
          <p:cNvPr id="3" name="Объект 2"/>
          <p:cNvSpPr>
            <a:spLocks noGrp="1"/>
          </p:cNvSpPr>
          <p:nvPr>
            <p:ph idx="1"/>
          </p:nvPr>
        </p:nvSpPr>
        <p:spPr/>
        <p:txBody>
          <a:bodyPr/>
          <a:lstStyle/>
          <a:p>
            <a:pPr marL="514350" indent="-514350">
              <a:buFont typeface="+mj-lt"/>
              <a:buAutoNum type="arabicPeriod"/>
            </a:pPr>
            <a:r>
              <a:rPr lang="ru-RU" altLang="ru-RU" sz="1600" dirty="0" smtClean="0">
                <a:latin typeface="Times New Roman" panose="02020603050405020304" pitchFamily="18" charset="0"/>
                <a:cs typeface="Times New Roman" panose="02020603050405020304" pitchFamily="18" charset="0"/>
              </a:rPr>
              <a:t>корпусные исследования (систематизация терминологии в конкретных областях)</a:t>
            </a:r>
          </a:p>
          <a:p>
            <a:pPr marL="514350" indent="-514350">
              <a:buFont typeface="+mj-lt"/>
              <a:buAutoNum type="arabicPeriod"/>
            </a:pPr>
            <a:r>
              <a:rPr lang="ru-RU" altLang="ru-RU" sz="1600" dirty="0" smtClean="0">
                <a:latin typeface="Times New Roman" panose="02020603050405020304" pitchFamily="18" charset="0"/>
                <a:cs typeface="Times New Roman" panose="02020603050405020304" pitchFamily="18" charset="0"/>
              </a:rPr>
              <a:t>формирование </a:t>
            </a:r>
            <a:r>
              <a:rPr lang="ru-RU" altLang="ru-RU" sz="1600" dirty="0">
                <a:latin typeface="Times New Roman" panose="02020603050405020304" pitchFamily="18" charset="0"/>
                <a:cs typeface="Times New Roman" panose="02020603050405020304" pitchFamily="18" charset="0"/>
              </a:rPr>
              <a:t>научных коллективов для проведения результативных </a:t>
            </a:r>
            <a:r>
              <a:rPr lang="ru-RU" altLang="ru-RU" sz="1600" dirty="0" smtClean="0">
                <a:latin typeface="Times New Roman" panose="02020603050405020304" pitchFamily="18" charset="0"/>
                <a:cs typeface="Times New Roman" panose="02020603050405020304" pitchFamily="18" charset="0"/>
              </a:rPr>
              <a:t>междисциплинарных научных исследований</a:t>
            </a:r>
          </a:p>
          <a:p>
            <a:pPr marL="514350" indent="-514350">
              <a:buFont typeface="+mj-lt"/>
              <a:buAutoNum type="arabicPeriod"/>
            </a:pPr>
            <a:r>
              <a:rPr lang="ru-RU" altLang="ru-RU" sz="1600" dirty="0" smtClean="0">
                <a:latin typeface="Times New Roman" panose="02020603050405020304" pitchFamily="18" charset="0"/>
                <a:cs typeface="Times New Roman" panose="02020603050405020304" pitchFamily="18" charset="0"/>
              </a:rPr>
              <a:t>коммерциализация </a:t>
            </a:r>
            <a:r>
              <a:rPr lang="ru-RU" altLang="ru-RU" sz="1600" dirty="0">
                <a:latin typeface="Times New Roman" panose="02020603050405020304" pitchFamily="18" charset="0"/>
                <a:cs typeface="Times New Roman" panose="02020603050405020304" pitchFamily="18" charset="0"/>
              </a:rPr>
              <a:t>результатов интеллектуальной деятельности </a:t>
            </a:r>
            <a:r>
              <a:rPr lang="ru-RU" altLang="ru-RU" sz="1600" dirty="0" smtClean="0">
                <a:latin typeface="Times New Roman" panose="02020603050405020304" pitchFamily="18" charset="0"/>
                <a:cs typeface="Times New Roman" panose="02020603050405020304" pitchFamily="18" charset="0"/>
              </a:rPr>
              <a:t>лаборатории (например, анализ звучащей речи, социофонетика для судебной экспертизы; автоматический анализ текстовой информации – контент-анализ; есть ли в тексте скрытая угроза; анализ сайтов, авторство текста – гендерный анализ)</a:t>
            </a:r>
          </a:p>
          <a:p>
            <a:pPr marL="514350" indent="-514350">
              <a:buFont typeface="+mj-lt"/>
              <a:buAutoNum type="arabicPeriod"/>
            </a:pPr>
            <a:r>
              <a:rPr lang="ru-RU" altLang="ru-RU" sz="1600" dirty="0" smtClean="0">
                <a:latin typeface="Times New Roman" panose="02020603050405020304" pitchFamily="18" charset="0"/>
                <a:cs typeface="Times New Roman" panose="02020603050405020304" pitchFamily="18" charset="0"/>
              </a:rPr>
              <a:t>организация </a:t>
            </a:r>
            <a:r>
              <a:rPr lang="ru-RU" altLang="ru-RU" sz="1600" dirty="0">
                <a:latin typeface="Times New Roman" panose="02020603050405020304" pitchFamily="18" charset="0"/>
                <a:cs typeface="Times New Roman" panose="02020603050405020304" pitchFamily="18" charset="0"/>
              </a:rPr>
              <a:t>и сопровождение  коллективных научных лингвистических </a:t>
            </a:r>
            <a:r>
              <a:rPr lang="ru-RU" altLang="ru-RU" sz="1600" dirty="0" smtClean="0">
                <a:latin typeface="Times New Roman" panose="02020603050405020304" pitchFamily="18" charset="0"/>
                <a:cs typeface="Times New Roman" panose="02020603050405020304" pitchFamily="18" charset="0"/>
              </a:rPr>
              <a:t>исследований</a:t>
            </a:r>
          </a:p>
          <a:p>
            <a:pPr marL="514350" indent="-514350">
              <a:buFont typeface="+mj-lt"/>
              <a:buAutoNum type="arabicPeriod"/>
            </a:pPr>
            <a:r>
              <a:rPr lang="ru-RU" altLang="ru-RU" sz="1600" dirty="0" smtClean="0">
                <a:latin typeface="Times New Roman" panose="02020603050405020304" pitchFamily="18" charset="0"/>
                <a:cs typeface="Times New Roman" panose="02020603050405020304" pitchFamily="18" charset="0"/>
              </a:rPr>
              <a:t>изучение </a:t>
            </a:r>
            <a:r>
              <a:rPr lang="ru-RU" altLang="ru-RU" sz="1600" dirty="0">
                <a:latin typeface="Times New Roman" panose="02020603050405020304" pitchFamily="18" charset="0"/>
                <a:cs typeface="Times New Roman" panose="02020603050405020304" pitchFamily="18" charset="0"/>
              </a:rPr>
              <a:t>и освоение  новых  программных </a:t>
            </a:r>
            <a:r>
              <a:rPr lang="ru-RU" altLang="ru-RU" sz="1600" dirty="0" smtClean="0">
                <a:latin typeface="Times New Roman" panose="02020603050405020304" pitchFamily="18" charset="0"/>
                <a:cs typeface="Times New Roman" panose="02020603050405020304" pitchFamily="18" charset="0"/>
              </a:rPr>
              <a:t>сред</a:t>
            </a:r>
          </a:p>
          <a:p>
            <a:pPr marL="514350" indent="-514350">
              <a:buFont typeface="+mj-lt"/>
              <a:buAutoNum type="arabicPeriod"/>
            </a:pPr>
            <a:r>
              <a:rPr lang="ru-RU" altLang="ru-RU" sz="1600" dirty="0" smtClean="0">
                <a:latin typeface="Times New Roman" panose="02020603050405020304" pitchFamily="18" charset="0"/>
                <a:cs typeface="Times New Roman" panose="02020603050405020304" pitchFamily="18" charset="0"/>
              </a:rPr>
              <a:t>разработка </a:t>
            </a:r>
            <a:r>
              <a:rPr lang="ru-RU" altLang="ru-RU" sz="1600" dirty="0">
                <a:latin typeface="Times New Roman" panose="02020603050405020304" pitchFamily="18" charset="0"/>
                <a:cs typeface="Times New Roman" panose="02020603050405020304" pitchFamily="18" charset="0"/>
              </a:rPr>
              <a:t>научно-методического обеспечения электронной образовательной среды </a:t>
            </a:r>
            <a:r>
              <a:rPr lang="ru-RU" altLang="ru-RU" sz="1600" dirty="0" smtClean="0">
                <a:latin typeface="Times New Roman" panose="02020603050405020304" pitchFamily="18" charset="0"/>
                <a:cs typeface="Times New Roman" panose="02020603050405020304" pitchFamily="18" charset="0"/>
              </a:rPr>
              <a:t>университета</a:t>
            </a:r>
          </a:p>
          <a:p>
            <a:pPr marL="514350" indent="-514350">
              <a:buFont typeface="+mj-lt"/>
              <a:buAutoNum type="arabicPeriod"/>
            </a:pPr>
            <a:r>
              <a:rPr lang="ru-RU" altLang="ru-RU" sz="1600" dirty="0" smtClean="0">
                <a:latin typeface="Times New Roman" panose="02020603050405020304" pitchFamily="18" charset="0"/>
                <a:cs typeface="Times New Roman" panose="02020603050405020304" pitchFamily="18" charset="0"/>
              </a:rPr>
              <a:t>организация </a:t>
            </a:r>
            <a:r>
              <a:rPr lang="ru-RU" altLang="ru-RU" sz="1600" dirty="0">
                <a:latin typeface="Times New Roman" panose="02020603050405020304" pitchFamily="18" charset="0"/>
                <a:cs typeface="Times New Roman" panose="02020603050405020304" pitchFamily="18" charset="0"/>
              </a:rPr>
              <a:t>и проведение НИР и практики -  подготовка к изданию научных статей, сборников, монографий; учебной литературы, аналитических обзоров  </a:t>
            </a:r>
            <a:endParaRPr lang="ru-RU" altLang="ru-RU" sz="1600" dirty="0" smtClean="0">
              <a:latin typeface="Times New Roman" panose="02020603050405020304" pitchFamily="18" charset="0"/>
              <a:cs typeface="Times New Roman" panose="02020603050405020304" pitchFamily="18" charset="0"/>
            </a:endParaRPr>
          </a:p>
          <a:p>
            <a:pPr marL="0" indent="0"/>
            <a:endParaRPr lang="ru-RU" sz="1600" dirty="0">
              <a:latin typeface="Times New Roman" panose="02020603050405020304" pitchFamily="18" charset="0"/>
              <a:cs typeface="Times New Roman" panose="02020603050405020304" pitchFamily="18" charset="0"/>
            </a:endParaRPr>
          </a:p>
          <a:p>
            <a:pPr marL="0" indent="0"/>
            <a:r>
              <a:rPr lang="ru-RU" sz="2000" b="1" dirty="0" smtClean="0">
                <a:solidFill>
                  <a:srgbClr val="002060"/>
                </a:solidFill>
                <a:latin typeface="Times New Roman" panose="02020603050405020304" pitchFamily="18" charset="0"/>
                <a:cs typeface="Times New Roman" panose="02020603050405020304" pitchFamily="18" charset="0"/>
              </a:rPr>
              <a:t>Людмила Ивановна Иванова</a:t>
            </a:r>
            <a:endParaRPr lang="ru-RU" sz="2000" b="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536" y="5579487"/>
            <a:ext cx="1399531" cy="1980188"/>
          </a:xfrm>
          <a:prstGeom prst="rect">
            <a:avLst/>
          </a:prstGeom>
        </p:spPr>
      </p:pic>
    </p:spTree>
    <p:extLst>
      <p:ext uri="{BB962C8B-B14F-4D97-AF65-F5344CB8AC3E}">
        <p14:creationId xmlns:p14="http://schemas.microsoft.com/office/powerpoint/2010/main" val="894738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Лаборатория </a:t>
            </a:r>
            <a:r>
              <a:rPr lang="ru-RU" sz="3600" b="1" dirty="0">
                <a:solidFill>
                  <a:srgbClr val="C00000"/>
                </a:solidFill>
                <a:latin typeface="Times New Roman" pitchFamily="18" charset="0"/>
                <a:cs typeface="Times New Roman" pitchFamily="18" charset="0"/>
              </a:rPr>
              <a:t>технического </a:t>
            </a:r>
            <a:br>
              <a:rPr lang="ru-RU" sz="3600" b="1" dirty="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перевода: </a:t>
            </a:r>
            <a:r>
              <a:rPr lang="ru-RU" sz="3600" b="1" dirty="0">
                <a:solidFill>
                  <a:srgbClr val="C00000"/>
                </a:solidFill>
                <a:latin typeface="Times New Roman" pitchFamily="18" charset="0"/>
                <a:cs typeface="Times New Roman" pitchFamily="18" charset="0"/>
              </a:rPr>
              <a:t/>
            </a:r>
            <a:br>
              <a:rPr lang="ru-RU" sz="3600" b="1" dirty="0">
                <a:solidFill>
                  <a:srgbClr val="C00000"/>
                </a:solidFill>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WRITING CENTER</a:t>
            </a:r>
            <a:r>
              <a:rPr lang="ru-RU" dirty="0"/>
              <a:t/>
            </a:r>
            <a:br>
              <a:rPr lang="ru-RU" dirty="0"/>
            </a:br>
            <a:endParaRPr lang="ru-RU" dirty="0"/>
          </a:p>
        </p:txBody>
      </p:sp>
      <p:pic>
        <p:nvPicPr>
          <p:cNvPr id="3074" name="Picture 2" descr="D:\My documents\ФАКУЛЬТЕТ Л\ПРОЕКТЫ\ЦЕНТР АКАДЕМИЧЕСКОГО ПИСЬМА\Структура центра академического письм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896" y="2267669"/>
            <a:ext cx="7459192" cy="4383088"/>
          </a:xfrm>
          <a:prstGeom prst="rect">
            <a:avLst/>
          </a:prstGeom>
          <a:solidFill>
            <a:schemeClr val="accent1"/>
          </a:solidFill>
          <a:extLst/>
        </p:spPr>
      </p:pic>
    </p:spTree>
    <p:extLst>
      <p:ext uri="{BB962C8B-B14F-4D97-AF65-F5344CB8AC3E}">
        <p14:creationId xmlns:p14="http://schemas.microsoft.com/office/powerpoint/2010/main" val="1711881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sz="3200" dirty="0" smtClean="0"/>
              <a:t/>
            </a:r>
            <a:br>
              <a:rPr lang="ru-RU" sz="3200" dirty="0" smtClean="0"/>
            </a:br>
            <a:r>
              <a:rPr lang="ru-RU" sz="3200" b="1" dirty="0">
                <a:solidFill>
                  <a:srgbClr val="C00000"/>
                </a:solidFill>
                <a:latin typeface="Times New Roman" pitchFamily="18" charset="0"/>
                <a:cs typeface="Times New Roman" pitchFamily="18" charset="0"/>
              </a:rPr>
              <a:t>Лаборатория технического </a:t>
            </a:r>
            <a:br>
              <a:rPr lang="ru-RU" sz="3200" b="1" dirty="0">
                <a:solidFill>
                  <a:srgbClr val="C00000"/>
                </a:solidFill>
                <a:latin typeface="Times New Roman" pitchFamily="18" charset="0"/>
                <a:cs typeface="Times New Roman" pitchFamily="18" charset="0"/>
              </a:rPr>
            </a:br>
            <a:r>
              <a:rPr lang="ru-RU" sz="3200" b="1" dirty="0">
                <a:solidFill>
                  <a:srgbClr val="C00000"/>
                </a:solidFill>
                <a:latin typeface="Times New Roman" pitchFamily="18" charset="0"/>
                <a:cs typeface="Times New Roman" pitchFamily="18" charset="0"/>
              </a:rPr>
              <a:t>перевода и </a:t>
            </a:r>
            <a:r>
              <a:rPr lang="ru-RU" sz="3200" b="1" dirty="0" smtClean="0">
                <a:solidFill>
                  <a:srgbClr val="C00000"/>
                </a:solidFill>
                <a:latin typeface="Times New Roman" pitchFamily="18" charset="0"/>
                <a:cs typeface="Times New Roman" pitchFamily="18" charset="0"/>
              </a:rPr>
              <a:t>ПЛ: ПРИКЛАДНАЯ ЛИНГВИСТИКА</a:t>
            </a:r>
            <a:r>
              <a:rPr lang="ru-RU" sz="3200" dirty="0"/>
              <a:t/>
            </a:r>
            <a:br>
              <a:rPr lang="ru-RU" sz="3200" dirty="0"/>
            </a:br>
            <a:endParaRPr lang="ru-RU" sz="3200" dirty="0"/>
          </a:p>
        </p:txBody>
      </p:sp>
      <p:sp>
        <p:nvSpPr>
          <p:cNvPr id="3" name="Объект 2"/>
          <p:cNvSpPr>
            <a:spLocks noGrp="1"/>
          </p:cNvSpPr>
          <p:nvPr>
            <p:ph idx="1"/>
          </p:nvPr>
        </p:nvSpPr>
        <p:spPr/>
        <p:txBody>
          <a:bodyPr/>
          <a:lstStyle/>
          <a:p>
            <a:pPr marL="571500" lvl="0" indent="-571500">
              <a:buFont typeface="Arial" panose="020B0604020202020204" pitchFamily="34" charset="0"/>
              <a:buChar char="•"/>
            </a:pPr>
            <a:r>
              <a:rPr lang="ru-RU" sz="3600" b="1" dirty="0" smtClean="0">
                <a:latin typeface="Times New Roman" panose="02020603050405020304" pitchFamily="18" charset="0"/>
                <a:cs typeface="Times New Roman" panose="02020603050405020304" pitchFamily="18" charset="0"/>
              </a:rPr>
              <a:t>конференции</a:t>
            </a:r>
            <a:r>
              <a:rPr lang="ru-RU" sz="3600" dirty="0" smtClean="0">
                <a:latin typeface="Times New Roman" panose="02020603050405020304" pitchFamily="18" charset="0"/>
                <a:cs typeface="Times New Roman" panose="02020603050405020304" pitchFamily="18" charset="0"/>
              </a:rPr>
              <a:t> (международные, в т.ч. российско-китайские, АТУРК)</a:t>
            </a:r>
          </a:p>
          <a:p>
            <a:pPr marL="457200" lvl="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НИР</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публикации</a:t>
            </a:r>
          </a:p>
          <a:p>
            <a:pPr marL="457200" lvl="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практики </a:t>
            </a:r>
            <a:r>
              <a:rPr lang="ru-RU" sz="3600" dirty="0">
                <a:latin typeface="Times New Roman" panose="02020603050405020304" pitchFamily="18" charset="0"/>
                <a:cs typeface="Times New Roman" panose="02020603050405020304" pitchFamily="18" charset="0"/>
              </a:rPr>
              <a:t>для </a:t>
            </a:r>
            <a:r>
              <a:rPr lang="ru-RU" sz="3600" dirty="0" smtClean="0">
                <a:latin typeface="Times New Roman" panose="02020603050405020304" pitchFamily="18" charset="0"/>
                <a:cs typeface="Times New Roman" panose="02020603050405020304" pitchFamily="18" charset="0"/>
              </a:rPr>
              <a:t>студентов</a:t>
            </a:r>
          </a:p>
          <a:p>
            <a:pPr marL="457200" lvl="0" indent="-457200">
              <a:buFont typeface="Arial" panose="020B0604020202020204" pitchFamily="34" charset="0"/>
              <a:buChar char="•"/>
            </a:pPr>
            <a:r>
              <a:rPr lang="en-US" sz="3600" b="1" dirty="0" smtClean="0">
                <a:latin typeface="Times New Roman" panose="02020603050405020304" pitchFamily="18" charset="0"/>
                <a:cs typeface="Times New Roman" panose="02020603050405020304" pitchFamily="18" charset="0"/>
              </a:rPr>
              <a:t>Moodle</a:t>
            </a:r>
            <a:r>
              <a:rPr lang="ru-RU" sz="3600" dirty="0" smtClean="0">
                <a:latin typeface="Times New Roman" panose="02020603050405020304" pitchFamily="18" charset="0"/>
                <a:cs typeface="Times New Roman" panose="02020603050405020304" pitchFamily="18" charset="0"/>
              </a:rPr>
              <a:t>, в </a:t>
            </a:r>
            <a:r>
              <a:rPr lang="ru-RU" sz="3600" dirty="0">
                <a:latin typeface="Times New Roman" panose="02020603050405020304" pitchFamily="18" charset="0"/>
                <a:cs typeface="Times New Roman" panose="02020603050405020304" pitchFamily="18" charset="0"/>
              </a:rPr>
              <a:t>том числе для студентов с нарушением </a:t>
            </a:r>
            <a:r>
              <a:rPr lang="ru-RU" sz="3600" dirty="0" smtClean="0">
                <a:latin typeface="Times New Roman" panose="02020603050405020304" pitchFamily="18" charset="0"/>
                <a:cs typeface="Times New Roman" panose="02020603050405020304" pitchFamily="18" charset="0"/>
              </a:rPr>
              <a:t>слуха; мультимедийный учебник  (Юлия Ивановна Бутенко)</a:t>
            </a:r>
            <a:endParaRPr lang="ru-RU" sz="3600" dirty="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3600" b="1" dirty="0" smtClean="0">
                <a:latin typeface="Times New Roman" panose="02020603050405020304" pitchFamily="18" charset="0"/>
                <a:cs typeface="Times New Roman" panose="02020603050405020304" pitchFamily="18" charset="0"/>
              </a:rPr>
              <a:t>CLIL</a:t>
            </a:r>
            <a:r>
              <a:rPr lang="ru-RU" sz="3600" dirty="0" smtClean="0">
                <a:latin typeface="Times New Roman" panose="02020603050405020304" pitchFamily="18" charset="0"/>
                <a:cs typeface="Times New Roman" panose="02020603050405020304" pitchFamily="18" charset="0"/>
              </a:rPr>
              <a:t>, педагогическая практика для аспирантов и магистрантов</a:t>
            </a:r>
            <a:r>
              <a:rPr lang="en-US" sz="3600" dirty="0" smtClean="0">
                <a:latin typeface="Times New Roman" panose="02020603050405020304" pitchFamily="18" charset="0"/>
                <a:cs typeface="Times New Roman" panose="02020603050405020304" pitchFamily="18" charset="0"/>
              </a:rPr>
              <a:t> </a:t>
            </a:r>
            <a:r>
              <a:rPr lang="ru-RU" sz="800" dirty="0" smtClean="0">
                <a:solidFill>
                  <a:schemeClr val="tx1"/>
                </a:solidFill>
                <a:latin typeface="Times New Roman" panose="02020603050405020304" pitchFamily="18" charset="0"/>
                <a:cs typeface="Times New Roman" panose="02020603050405020304" pitchFamily="18" charset="0"/>
                <a:hlinkClick r:id="rId2" action="ppaction://hlinkfile"/>
              </a:rPr>
              <a:t>2018 - План проведения научно-образовательных мероприятий на фак. Л 2018.docx</a:t>
            </a:r>
            <a:endParaRPr lang="ru-RU" sz="800" dirty="0">
              <a:solidFill>
                <a:schemeClr val="tx1"/>
              </a:solidFill>
              <a:latin typeface="Times New Roman" panose="02020603050405020304" pitchFamily="18" charset="0"/>
              <a:cs typeface="Times New Roman" panose="02020603050405020304" pitchFamily="18" charset="0"/>
            </a:endParaRPr>
          </a:p>
          <a:p>
            <a:endParaRPr lang="ru-RU" dirty="0"/>
          </a:p>
        </p:txBody>
      </p:sp>
      <p:pic>
        <p:nvPicPr>
          <p:cNvPr id="4" name="Picture 2" descr="http://moodle29.efaktor.no/pluginfile.php/24/course/overviewfiles/Moodle_dedeClou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464" y="2699717"/>
            <a:ext cx="3179889" cy="16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075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C00000"/>
                </a:solidFill>
                <a:latin typeface="Times New Roman" pitchFamily="18" charset="0"/>
                <a:cs typeface="Times New Roman" pitchFamily="18" charset="0"/>
              </a:rPr>
              <a:t>Потребности </a:t>
            </a:r>
            <a:r>
              <a:rPr lang="en-US" sz="3600" b="1" dirty="0" smtClean="0">
                <a:solidFill>
                  <a:srgbClr val="C00000"/>
                </a:solidFill>
                <a:latin typeface="Times New Roman" pitchFamily="18" charset="0"/>
                <a:cs typeface="Times New Roman" pitchFamily="18" charset="0"/>
              </a:rPr>
              <a:t/>
            </a:r>
            <a:br>
              <a:rPr lang="en-US"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(материальное </a:t>
            </a:r>
            <a:r>
              <a:rPr lang="en-US" sz="3600" b="1" dirty="0" smtClean="0">
                <a:solidFill>
                  <a:srgbClr val="C00000"/>
                </a:solidFill>
                <a:latin typeface="Times New Roman" pitchFamily="18" charset="0"/>
                <a:cs typeface="Times New Roman" pitchFamily="18" charset="0"/>
              </a:rPr>
              <a:t/>
            </a:r>
            <a:br>
              <a:rPr lang="en-US"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обеспечение)</a:t>
            </a:r>
            <a:endParaRPr lang="ru-RU" sz="3600" b="1"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457200" indent="-457200">
              <a:buFont typeface="Arial" pitchFamily="34" charset="0"/>
              <a:buChar char="•"/>
            </a:pPr>
            <a:r>
              <a:rPr lang="ru-RU" sz="2000" b="1" dirty="0">
                <a:solidFill>
                  <a:schemeClr val="tx2"/>
                </a:solidFill>
                <a:latin typeface="Times New Roman" pitchFamily="18" charset="0"/>
                <a:cs typeface="Times New Roman" pitchFamily="18" charset="0"/>
              </a:rPr>
              <a:t>Программно-аппаратные  </a:t>
            </a:r>
            <a:r>
              <a:rPr lang="ru-RU" sz="2000" b="1" dirty="0" smtClean="0">
                <a:solidFill>
                  <a:schemeClr val="tx2"/>
                </a:solidFill>
                <a:latin typeface="Times New Roman" pitchFamily="18" charset="0"/>
                <a:cs typeface="Times New Roman" pitchFamily="18" charset="0"/>
              </a:rPr>
              <a:t>комплексы:</a:t>
            </a:r>
            <a:endParaRPr lang="ru-RU" sz="2000" b="1" dirty="0">
              <a:solidFill>
                <a:schemeClr val="tx2"/>
              </a:solidFill>
              <a:latin typeface="Times New Roman" pitchFamily="18" charset="0"/>
              <a:cs typeface="Times New Roman" pitchFamily="18" charset="0"/>
            </a:endParaRPr>
          </a:p>
          <a:p>
            <a:pPr marL="457200" indent="-457200">
              <a:buFont typeface="Arial" pitchFamily="34" charset="0"/>
              <a:buChar char="•"/>
            </a:pPr>
            <a:r>
              <a:rPr lang="en-US" sz="2000" dirty="0" smtClean="0">
                <a:latin typeface="Times New Roman" pitchFamily="18" charset="0"/>
                <a:cs typeface="Times New Roman" pitchFamily="18" charset="0"/>
              </a:rPr>
              <a:t>TRADOS </a:t>
            </a:r>
            <a:r>
              <a:rPr lang="ru-RU" sz="2000" dirty="0" smtClean="0">
                <a:latin typeface="Times New Roman" pitchFamily="18" charset="0"/>
                <a:cs typeface="Times New Roman" pitchFamily="18" charset="0"/>
              </a:rPr>
              <a:t>(автоматизированное рабочее место), необходимо 10 мест (с дистанционным подключением переводчиков)</a:t>
            </a:r>
          </a:p>
          <a:p>
            <a:pPr marL="457200" indent="-457200">
              <a:buFont typeface="Arial" pitchFamily="34" charset="0"/>
              <a:buChar char="•"/>
            </a:pPr>
            <a:r>
              <a:rPr lang="en-US" sz="2000" dirty="0" smtClean="0">
                <a:latin typeface="Times New Roman" pitchFamily="18" charset="0"/>
                <a:cs typeface="Times New Roman" pitchFamily="18" charset="0"/>
              </a:rPr>
              <a:t>StyleWriting 4.0 (</a:t>
            </a:r>
            <a:r>
              <a:rPr lang="ru-RU" sz="2000" dirty="0" smtClean="0">
                <a:latin typeface="Times New Roman" pitchFamily="18" charset="0"/>
                <a:cs typeface="Times New Roman" pitchFamily="18" charset="0"/>
              </a:rPr>
              <a:t>обучение грамотной речи на английском языке, редактирование и оформление документов)</a:t>
            </a:r>
          </a:p>
          <a:p>
            <a:pPr marL="457200" indent="-457200">
              <a:buFont typeface="Arial" pitchFamily="34" charset="0"/>
              <a:buChar char="•"/>
            </a:pPr>
            <a:r>
              <a:rPr lang="ru-RU" sz="2000" dirty="0" smtClean="0">
                <a:latin typeface="Times New Roman" pitchFamily="18" charset="0"/>
                <a:cs typeface="Times New Roman" pitchFamily="18" charset="0"/>
              </a:rPr>
              <a:t>2 специализированных компьютерных класса с соответствующими программными продуктами (257, 918 – нет проекторов и экранов, 253 – есть; необходимо для лекций и семинаров)</a:t>
            </a:r>
            <a:endParaRPr lang="en-US" sz="2000" dirty="0" smtClean="0">
              <a:latin typeface="Times New Roman" pitchFamily="18" charset="0"/>
              <a:cs typeface="Times New Roman" pitchFamily="18" charset="0"/>
            </a:endParaRPr>
          </a:p>
          <a:p>
            <a:pPr marL="457200" indent="-457200">
              <a:buFont typeface="Arial" pitchFamily="34" charset="0"/>
              <a:buChar char="•"/>
            </a:pPr>
            <a:r>
              <a:rPr lang="ru-RU" sz="2000" dirty="0" smtClean="0">
                <a:latin typeface="Times New Roman" pitchFamily="18" charset="0"/>
                <a:cs typeface="Times New Roman" pitchFamily="18" charset="0"/>
              </a:rPr>
              <a:t>Учебная дисциплина «Информационные технологии в лингвистике» (в учебном плане – лекции, семинары, экзамен); </a:t>
            </a:r>
            <a:r>
              <a:rPr lang="en-US" sz="2000" dirty="0" smtClean="0">
                <a:latin typeface="Times New Roman" pitchFamily="18" charset="0"/>
                <a:cs typeface="Times New Roman" pitchFamily="18" charset="0"/>
              </a:rPr>
              <a:t>611 – </a:t>
            </a:r>
            <a:r>
              <a:rPr lang="ru-RU" sz="2000" dirty="0" smtClean="0">
                <a:latin typeface="Times New Roman" pitchFamily="18" charset="0"/>
                <a:cs typeface="Times New Roman" pitchFamily="18" charset="0"/>
              </a:rPr>
              <a:t>посадка 12 студентов, реально – 30;</a:t>
            </a:r>
          </a:p>
          <a:p>
            <a:pPr marL="457200" indent="-457200">
              <a:buFont typeface="Arial" pitchFamily="34" charset="0"/>
              <a:buChar char="•"/>
            </a:pPr>
            <a:r>
              <a:rPr lang="ru-RU" sz="2000" dirty="0">
                <a:latin typeface="Times New Roman" pitchFamily="18" charset="0"/>
                <a:cs typeface="Times New Roman" pitchFamily="18" charset="0"/>
              </a:rPr>
              <a:t>З</a:t>
            </a:r>
            <a:r>
              <a:rPr lang="ru-RU" sz="2000" dirty="0" smtClean="0">
                <a:latin typeface="Times New Roman" pitchFamily="18" charset="0"/>
                <a:cs typeface="Times New Roman" pitchFamily="18" charset="0"/>
              </a:rPr>
              <a:t>адачи ПЛ: идентификация личности, социолингвистика, социофонетика; системы машинного перевода, обработка звучащей речи и т.д.</a:t>
            </a:r>
          </a:p>
          <a:p>
            <a:pPr marL="457200" indent="-457200">
              <a:buFont typeface="Arial" pitchFamily="34" charset="0"/>
              <a:buChar char="•"/>
            </a:pPr>
            <a:endParaRPr lang="en-US" dirty="0" smtClean="0">
              <a:latin typeface="Times New Roman" pitchFamily="18" charset="0"/>
              <a:cs typeface="Times New Roman" pitchFamily="18" charset="0"/>
            </a:endParaRPr>
          </a:p>
          <a:p>
            <a:pPr marL="457200" indent="-457200">
              <a:buFont typeface="Arial" pitchFamily="34" charset="0"/>
              <a:buChar char="•"/>
            </a:pPr>
            <a:endParaRPr lang="ru-RU" dirty="0" smtClean="0">
              <a:latin typeface="Times New Roman" pitchFamily="18" charset="0"/>
              <a:cs typeface="Times New Roman" pitchFamily="18" charset="0"/>
            </a:endParaRPr>
          </a:p>
          <a:p>
            <a:pPr marL="457200" indent="-457200">
              <a:buFont typeface="Arial" pitchFamily="34" charset="0"/>
              <a:buChar char="•"/>
            </a:pPr>
            <a:endParaRPr lang="ru-RU" dirty="0" smtClean="0">
              <a:latin typeface="Times New Roman" pitchFamily="18" charset="0"/>
              <a:cs typeface="Times New Roman" pitchFamily="18" charset="0"/>
            </a:endParaRPr>
          </a:p>
          <a:p>
            <a:pPr marL="457200" indent="-457200">
              <a:buFont typeface="Arial" pitchFamily="34" charset="0"/>
              <a:buChar char="•"/>
            </a:pPr>
            <a:endParaRPr lang="ru-RU" dirty="0" smtClean="0">
              <a:latin typeface="Times New Roman" pitchFamily="18" charset="0"/>
              <a:cs typeface="Times New Roman" pitchFamily="18" charset="0"/>
            </a:endParaRPr>
          </a:p>
          <a:p>
            <a:pPr marL="457200" indent="-457200">
              <a:buFont typeface="Arial" pitchFamily="34" charset="0"/>
              <a:buChar char="•"/>
            </a:pPr>
            <a:endParaRPr lang="ru-RU" dirty="0" smtClean="0"/>
          </a:p>
        </p:txBody>
      </p:sp>
    </p:spTree>
    <p:extLst>
      <p:ext uri="{BB962C8B-B14F-4D97-AF65-F5344CB8AC3E}">
        <p14:creationId xmlns:p14="http://schemas.microsoft.com/office/powerpoint/2010/main" val="803750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br>
              <a:rPr lang="en-US" dirty="0" smtClean="0"/>
            </a:br>
            <a:r>
              <a:rPr lang="en-US" b="1" dirty="0" smtClean="0">
                <a:solidFill>
                  <a:srgbClr val="C00000"/>
                </a:solidFill>
                <a:latin typeface="Times New Roman" panose="02020603050405020304" pitchFamily="18" charset="0"/>
                <a:cs typeface="Times New Roman" panose="02020603050405020304" pitchFamily="18" charset="0"/>
              </a:rPr>
              <a:t>EFL  </a:t>
            </a:r>
            <a:r>
              <a:rPr lang="en-US" b="1" dirty="0">
                <a:solidFill>
                  <a:srgbClr val="C00000"/>
                </a:solidFill>
                <a:latin typeface="Times New Roman" panose="02020603050405020304" pitchFamily="18" charset="0"/>
                <a:cs typeface="Times New Roman" panose="02020603050405020304" pitchFamily="18" charset="0"/>
              </a:rPr>
              <a:t>workshops</a:t>
            </a:r>
            <a:r>
              <a:rPr lang="ru-RU" dirty="0"/>
              <a:t/>
            </a:r>
            <a:br>
              <a:rPr lang="ru-RU" dirty="0"/>
            </a:br>
            <a:endParaRPr lang="ru-RU" dirty="0"/>
          </a:p>
        </p:txBody>
      </p:sp>
      <p:sp>
        <p:nvSpPr>
          <p:cNvPr id="8" name="Объект 7"/>
          <p:cNvSpPr>
            <a:spLocks noGrp="1"/>
          </p:cNvSpPr>
          <p:nvPr>
            <p:ph sz="half" idx="2"/>
          </p:nvPr>
        </p:nvSpPr>
        <p:spPr/>
        <p:txBody>
          <a:bodyPr/>
          <a:lstStyle/>
          <a:p>
            <a:r>
              <a:rPr lang="en-US" sz="2400" dirty="0" smtClean="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Jeffrey Kuhn on </a:t>
            </a:r>
            <a:r>
              <a:rPr lang="en-US" sz="2000" b="1" dirty="0">
                <a:latin typeface="Times New Roman" panose="02020603050405020304" pitchFamily="18" charset="0"/>
                <a:cs typeface="Times New Roman" panose="02020603050405020304" pitchFamily="18" charset="0"/>
              </a:rPr>
              <a:t>blended learning </a:t>
            </a:r>
            <a:endParaRPr lang="ru-RU" sz="2000" b="1"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Jeff  is </a:t>
            </a:r>
            <a:r>
              <a:rPr lang="en-US" sz="2000" dirty="0">
                <a:latin typeface="Times New Roman" panose="02020603050405020304" pitchFamily="18" charset="0"/>
                <a:cs typeface="Times New Roman" panose="02020603050405020304" pitchFamily="18" charset="0"/>
              </a:rPr>
              <a:t>a frequent keynote speaker on the use of technology in the foreign language </a:t>
            </a:r>
            <a:r>
              <a:rPr lang="en-US" sz="2000" dirty="0" smtClean="0">
                <a:latin typeface="Times New Roman" panose="02020603050405020304" pitchFamily="18" charset="0"/>
                <a:cs typeface="Times New Roman" panose="02020603050405020304" pitchFamily="18" charset="0"/>
              </a:rPr>
              <a:t>classroom. </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He </a:t>
            </a:r>
            <a:r>
              <a:rPr lang="en-US" sz="2000" dirty="0">
                <a:latin typeface="Times New Roman" panose="02020603050405020304" pitchFamily="18" charset="0"/>
                <a:cs typeface="Times New Roman" panose="02020603050405020304" pitchFamily="18" charset="0"/>
              </a:rPr>
              <a:t>also publishes and presents on the use of video games for learning, computer assisted language learning (CALL</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10" name="Объект 9"/>
          <p:cNvSpPr>
            <a:spLocks noGrp="1"/>
          </p:cNvSpPr>
          <p:nvPr>
            <p:ph sz="quarter" idx="4"/>
          </p:nvPr>
        </p:nvSpPr>
        <p:spPr/>
        <p:txBody>
          <a:bodyPr/>
          <a:lstStyle/>
          <a:p>
            <a:r>
              <a:rPr lang="en-US" sz="2000" dirty="0" smtClean="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Akiva</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Weiss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on inclusive education </a:t>
            </a:r>
            <a:endParaRPr lang="en-US" sz="2000" b="1" dirty="0" smtClean="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His interests </a:t>
            </a:r>
            <a:r>
              <a:rPr lang="en-US" sz="2000" dirty="0">
                <a:latin typeface="Times New Roman" panose="02020603050405020304" pitchFamily="18" charset="0"/>
                <a:cs typeface="Times New Roman" panose="02020603050405020304" pitchFamily="18" charset="0"/>
              </a:rPr>
              <a:t>include Intercultural Communication, Competency-Based Learning, </a:t>
            </a:r>
            <a:r>
              <a:rPr lang="en-US" sz="2000" dirty="0" smtClean="0">
                <a:latin typeface="Times New Roman" panose="02020603050405020304" pitchFamily="18" charset="0"/>
                <a:cs typeface="Times New Roman" panose="02020603050405020304" pitchFamily="18" charset="0"/>
              </a:rPr>
              <a:t>Academic </a:t>
            </a:r>
            <a:r>
              <a:rPr lang="en-US" sz="2000" dirty="0">
                <a:latin typeface="Times New Roman" panose="02020603050405020304" pitchFamily="18" charset="0"/>
                <a:cs typeface="Times New Roman" panose="02020603050405020304" pitchFamily="18" charset="0"/>
              </a:rPr>
              <a:t>Writing, </a:t>
            </a:r>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Public Speaking. </a:t>
            </a:r>
            <a:r>
              <a:rPr lang="en-US" sz="2000" dirty="0" smtClean="0">
                <a:latin typeface="Times New Roman" panose="02020603050405020304" pitchFamily="18" charset="0"/>
                <a:cs typeface="Times New Roman" panose="02020603050405020304" pitchFamily="18" charset="0"/>
              </a:rPr>
              <a:t> Most recently.</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Akiva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has presented his research at Cambridge University, King’s College London, and the APSA conference in San </a:t>
            </a:r>
            <a:r>
              <a:rPr lang="en-US" sz="2000" dirty="0" smtClean="0">
                <a:latin typeface="Times New Roman" panose="02020603050405020304" pitchFamily="18" charset="0"/>
                <a:cs typeface="Times New Roman" panose="02020603050405020304" pitchFamily="18" charset="0"/>
              </a:rPr>
              <a:t>Francisco.</a:t>
            </a:r>
            <a:endParaRPr lang="ru-RU" sz="2000" dirty="0">
              <a:latin typeface="Times New Roman" panose="02020603050405020304" pitchFamily="18" charset="0"/>
              <a:cs typeface="Times New Roman" panose="02020603050405020304" pitchFamily="18" charset="0"/>
            </a:endParaRPr>
          </a:p>
        </p:txBody>
      </p:sp>
      <p:pic>
        <p:nvPicPr>
          <p:cNvPr id="2054" name="Рисунок 1" descr="Описание: Описание: C:\Users\FomenkoNV\Desktop\Kuhn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469" y="1822537"/>
            <a:ext cx="170815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Рисунок 2" descr="Описание: Описание: C:\Users\FomenkoNV\Desktop\akiva sep 2017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528" y="1427249"/>
            <a:ext cx="125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534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
            </a:r>
            <a:br>
              <a:rPr lang="ru-RU" sz="3600" b="1" dirty="0">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Бакалавриат лингвистики</a:t>
            </a:r>
            <a:br>
              <a:rPr lang="ru-RU" sz="3600" b="1" dirty="0" smtClean="0">
                <a:solidFill>
                  <a:srgbClr val="C00000"/>
                </a:solidFill>
                <a:latin typeface="Times New Roman" panose="02020603050405020304" pitchFamily="18" charset="0"/>
                <a:cs typeface="Times New Roman" panose="02020603050405020304" pitchFamily="18" charset="0"/>
              </a:rPr>
            </a:br>
            <a:r>
              <a:rPr lang="ru-RU" sz="3600" b="1" dirty="0" smtClean="0">
                <a:solidFill>
                  <a:srgbClr val="C00000"/>
                </a:solidFill>
                <a:latin typeface="Times New Roman" panose="02020603050405020304" pitchFamily="18" charset="0"/>
                <a:cs typeface="Times New Roman" panose="02020603050405020304" pitchFamily="18" charset="0"/>
              </a:rPr>
              <a:t>45.03.02</a:t>
            </a:r>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
            </a:r>
            <a:br>
              <a:rPr lang="ru-RU" sz="3600" b="1" dirty="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518568" y="1891328"/>
            <a:ext cx="5038725" cy="5668347"/>
          </a:xfrm>
          <a:prstGeom prst="rect">
            <a:avLst/>
          </a:prstGeom>
        </p:spPr>
        <p:txBody>
          <a:bodyPr>
            <a:spAutoFit/>
          </a:bodyPr>
          <a:lstStyle/>
          <a:p>
            <a:pPr marL="457200" lvl="0" indent="-457200" algn="ctr" hangingPunct="1">
              <a:spcBef>
                <a:spcPts val="1413"/>
              </a:spcBef>
              <a:buFont typeface="Arial" panose="020B0604020202020204" pitchFamily="34" charset="0"/>
              <a:buChar char="•"/>
            </a:pPr>
            <a:r>
              <a:rPr lang="ru-RU" sz="3200" dirty="0">
                <a:solidFill>
                  <a:srgbClr val="000000"/>
                </a:solidFill>
                <a:latin typeface="Times New Roman" panose="02020603050405020304" pitchFamily="18" charset="0"/>
                <a:ea typeface="Microsoft YaHei"/>
                <a:cs typeface="Times New Roman" panose="02020603050405020304" pitchFamily="18" charset="0"/>
              </a:rPr>
              <a:t>ПЕРВОЕ ВЫСШЕЕ Т</a:t>
            </a:r>
            <a:r>
              <a:rPr lang="ru-RU" sz="3200" dirty="0" smtClean="0">
                <a:solidFill>
                  <a:srgbClr val="000000"/>
                </a:solidFill>
                <a:latin typeface="Times New Roman" panose="02020603050405020304" pitchFamily="18" charset="0"/>
                <a:ea typeface="Microsoft YaHei"/>
                <a:cs typeface="Times New Roman" panose="02020603050405020304" pitchFamily="18" charset="0"/>
              </a:rPr>
              <a:t>еоретическая </a:t>
            </a:r>
            <a:r>
              <a:rPr lang="ru-RU" sz="3200" dirty="0">
                <a:solidFill>
                  <a:srgbClr val="000000"/>
                </a:solidFill>
                <a:latin typeface="Times New Roman" panose="02020603050405020304" pitchFamily="18" charset="0"/>
                <a:ea typeface="Microsoft YaHei"/>
                <a:cs typeface="Times New Roman" panose="02020603050405020304" pitchFamily="18" charset="0"/>
              </a:rPr>
              <a:t>и прикладная </a:t>
            </a:r>
            <a:r>
              <a:rPr lang="ru-RU" sz="3200" dirty="0" smtClean="0">
                <a:solidFill>
                  <a:srgbClr val="000000"/>
                </a:solidFill>
                <a:latin typeface="Times New Roman" panose="02020603050405020304" pitchFamily="18" charset="0"/>
                <a:ea typeface="Microsoft YaHei"/>
                <a:cs typeface="Times New Roman" panose="02020603050405020304" pitchFamily="18" charset="0"/>
              </a:rPr>
              <a:t>лингвистика</a:t>
            </a:r>
            <a:endParaRPr lang="ru-RU" sz="3200" dirty="0">
              <a:solidFill>
                <a:srgbClr val="000000"/>
              </a:solidFill>
              <a:latin typeface="Times New Roman" panose="02020603050405020304" pitchFamily="18" charset="0"/>
              <a:ea typeface="Microsoft YaHei"/>
              <a:cs typeface="Times New Roman" panose="02020603050405020304" pitchFamily="18" charset="0"/>
            </a:endParaRPr>
          </a:p>
          <a:p>
            <a:pPr marL="457200" lvl="0" indent="-457200" algn="ctr" hangingPunct="1">
              <a:spcBef>
                <a:spcPts val="1413"/>
              </a:spcBef>
              <a:buFont typeface="Arial" panose="020B0604020202020204" pitchFamily="34" charset="0"/>
              <a:buChar char="•"/>
            </a:pPr>
            <a:r>
              <a:rPr lang="ru-RU" sz="3200" dirty="0">
                <a:solidFill>
                  <a:srgbClr val="000000"/>
                </a:solidFill>
                <a:latin typeface="Times New Roman" panose="02020603050405020304" pitchFamily="18" charset="0"/>
                <a:ea typeface="Microsoft YaHei"/>
                <a:cs typeface="Times New Roman" panose="02020603050405020304" pitchFamily="18" charset="0"/>
              </a:rPr>
              <a:t>ВТОРОЕ ВЫСШЕЕ Т</a:t>
            </a:r>
            <a:r>
              <a:rPr lang="ru-RU" sz="3200" dirty="0" smtClean="0">
                <a:solidFill>
                  <a:srgbClr val="000000"/>
                </a:solidFill>
                <a:latin typeface="Times New Roman" panose="02020603050405020304" pitchFamily="18" charset="0"/>
                <a:ea typeface="Microsoft YaHei"/>
                <a:cs typeface="Times New Roman" panose="02020603050405020304" pitchFamily="18" charset="0"/>
              </a:rPr>
              <a:t>еория </a:t>
            </a:r>
            <a:r>
              <a:rPr lang="ru-RU" sz="3200" dirty="0">
                <a:solidFill>
                  <a:srgbClr val="000000"/>
                </a:solidFill>
                <a:latin typeface="Times New Roman" panose="02020603050405020304" pitchFamily="18" charset="0"/>
                <a:ea typeface="Microsoft YaHei"/>
                <a:cs typeface="Times New Roman" panose="02020603050405020304" pitchFamily="18" charset="0"/>
              </a:rPr>
              <a:t>и практика межкультурной </a:t>
            </a:r>
            <a:r>
              <a:rPr lang="ru-RU" sz="3200" dirty="0" smtClean="0">
                <a:solidFill>
                  <a:srgbClr val="000000"/>
                </a:solidFill>
                <a:latin typeface="Times New Roman" panose="02020603050405020304" pitchFamily="18" charset="0"/>
                <a:ea typeface="Microsoft YaHei"/>
                <a:cs typeface="Times New Roman" panose="02020603050405020304" pitchFamily="18" charset="0"/>
              </a:rPr>
              <a:t>коммуникации (Татьяна Юрьевна Бородина, Наталья Сергеевна Шимоторова)</a:t>
            </a:r>
          </a:p>
          <a:p>
            <a:pPr marL="457200" lvl="0" indent="-457200" algn="ctr" hangingPunct="1">
              <a:spcBef>
                <a:spcPts val="1413"/>
              </a:spcBef>
              <a:buFont typeface="Arial" panose="020B0604020202020204" pitchFamily="34" charset="0"/>
              <a:buChar char="•"/>
            </a:pPr>
            <a:r>
              <a:rPr lang="ru-RU" sz="3200" dirty="0" smtClean="0">
                <a:solidFill>
                  <a:srgbClr val="C00000"/>
                </a:solidFill>
                <a:latin typeface="Times New Roman" panose="02020603050405020304" pitchFamily="18" charset="0"/>
                <a:ea typeface="Microsoft YaHei"/>
                <a:cs typeface="Times New Roman" panose="02020603050405020304" pitchFamily="18" charset="0"/>
              </a:rPr>
              <a:t>Магистратура</a:t>
            </a:r>
            <a:endParaRPr lang="ru-RU" sz="3200" dirty="0">
              <a:solidFill>
                <a:srgbClr val="C00000"/>
              </a:solidFill>
              <a:latin typeface="Times New Roman" panose="02020603050405020304" pitchFamily="18" charset="0"/>
              <a:ea typeface="Microsoft YaHei"/>
              <a:cs typeface="Times New Roman" panose="02020603050405020304" pitchFamily="18" charset="0"/>
            </a:endParaRPr>
          </a:p>
        </p:txBody>
      </p:sp>
    </p:spTree>
    <p:extLst>
      <p:ext uri="{BB962C8B-B14F-4D97-AF65-F5344CB8AC3E}">
        <p14:creationId xmlns:p14="http://schemas.microsoft.com/office/powerpoint/2010/main" val="3073967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МТО</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smtClean="0"/>
          </a:p>
          <a:p>
            <a:r>
              <a:rPr lang="ru-RU" sz="3600" dirty="0" smtClean="0">
                <a:latin typeface="Times New Roman" panose="02020603050405020304" pitchFamily="18" charset="0"/>
                <a:cs typeface="Times New Roman" panose="02020603050405020304" pitchFamily="18" charset="0"/>
              </a:rPr>
              <a:t>437л</a:t>
            </a:r>
          </a:p>
          <a:p>
            <a:r>
              <a:rPr lang="ru-RU" sz="3600" dirty="0" smtClean="0">
                <a:latin typeface="Times New Roman" panose="02020603050405020304" pitchFamily="18" charset="0"/>
                <a:cs typeface="Times New Roman" panose="02020603050405020304" pitchFamily="18" charset="0"/>
              </a:rPr>
              <a:t>611л</a:t>
            </a:r>
          </a:p>
          <a:p>
            <a:r>
              <a:rPr lang="ru-RU" sz="3600" dirty="0" smtClean="0">
                <a:latin typeface="Times New Roman" panose="02020603050405020304" pitchFamily="18" charset="0"/>
                <a:cs typeface="Times New Roman" panose="02020603050405020304" pitchFamily="18" charset="0"/>
              </a:rPr>
              <a:t>936л</a:t>
            </a: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Air conditioners</a:t>
            </a:r>
            <a:endParaRPr lang="ru-RU" sz="3600" dirty="0" smtClean="0">
              <a:latin typeface="Times New Roman" panose="02020603050405020304" pitchFamily="18" charset="0"/>
              <a:cs typeface="Times New Roman" panose="02020603050405020304" pitchFamily="18" charset="0"/>
            </a:endParaRPr>
          </a:p>
          <a:p>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472" y="4067869"/>
            <a:ext cx="3203773" cy="320377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872" y="5364013"/>
            <a:ext cx="2596756" cy="1836542"/>
          </a:xfrm>
          <a:prstGeom prst="rect">
            <a:avLst/>
          </a:prstGeom>
        </p:spPr>
      </p:pic>
    </p:spTree>
    <p:extLst>
      <p:ext uri="{BB962C8B-B14F-4D97-AF65-F5344CB8AC3E}">
        <p14:creationId xmlns:p14="http://schemas.microsoft.com/office/powerpoint/2010/main" val="4001249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3"/>
          <p:cNvSpPr>
            <a:spLocks noGrp="1"/>
          </p:cNvSpPr>
          <p:nvPr>
            <p:ph type="sldNum" sz="quarter" idx="10"/>
          </p:nvPr>
        </p:nvSpPr>
        <p:spPr>
          <a:xfrm>
            <a:off x="7224218" y="6884204"/>
            <a:ext cx="2351899" cy="524977"/>
          </a:xfrm>
          <a:noFill/>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82"/>
              </a:spcBef>
              <a:buClr>
                <a:srgbClr val="000000"/>
              </a:buClr>
              <a:buSzPct val="100000"/>
              <a:buFont typeface="Times New Roman" panose="02020603050405020304" pitchFamily="18" charse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sz="3527">
                <a:solidFill>
                  <a:srgbClr val="000000"/>
                </a:solidFill>
                <a:latin typeface="Arial" panose="020B0604020202020204" pitchFamily="34" charset="0"/>
                <a:ea typeface="Microsoft YaHei" panose="020B0503020204020204" pitchFamily="34" charset="-122"/>
              </a:defRPr>
            </a:lvl1pPr>
            <a:lvl2pPr>
              <a:spcBef>
                <a:spcPts val="772"/>
              </a:spcBef>
              <a:buClr>
                <a:srgbClr val="000000"/>
              </a:buClr>
              <a:buSzPct val="100000"/>
              <a:buFont typeface="Times New Roman" panose="02020603050405020304" pitchFamily="18" charse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sz="3086">
                <a:solidFill>
                  <a:srgbClr val="000000"/>
                </a:solidFill>
                <a:latin typeface="Arial" panose="020B0604020202020204" pitchFamily="34" charset="0"/>
                <a:ea typeface="Microsoft YaHei" panose="020B0503020204020204" pitchFamily="34" charset="-122"/>
              </a:defRPr>
            </a:lvl2pPr>
            <a:lvl3pPr>
              <a:spcBef>
                <a:spcPts val="661"/>
              </a:spcBef>
              <a:buClr>
                <a:srgbClr val="000000"/>
              </a:buClr>
              <a:buSzPct val="100000"/>
              <a:buFont typeface="Times New Roman" panose="02020603050405020304" pitchFamily="18" charse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sz="2646">
                <a:solidFill>
                  <a:srgbClr val="000000"/>
                </a:solidFill>
                <a:latin typeface="Arial" panose="020B0604020202020204" pitchFamily="34" charset="0"/>
                <a:ea typeface="Microsoft YaHei" panose="020B0503020204020204" pitchFamily="34" charset="-122"/>
              </a:defRPr>
            </a:lvl3pPr>
            <a:lvl4pPr>
              <a:spcBef>
                <a:spcPts val="551"/>
              </a:spcBef>
              <a:buClr>
                <a:srgbClr val="000000"/>
              </a:buClr>
              <a:buSzPct val="100000"/>
              <a:buFont typeface="Times New Roman" panose="02020603050405020304" pitchFamily="18" charse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sz="2205">
                <a:solidFill>
                  <a:srgbClr val="000000"/>
                </a:solidFill>
                <a:latin typeface="Arial" panose="020B0604020202020204" pitchFamily="34" charset="0"/>
                <a:ea typeface="Microsoft YaHei" panose="020B0503020204020204" pitchFamily="34" charset="-122"/>
              </a:defRPr>
            </a:lvl4pPr>
            <a:lvl5pPr>
              <a:spcBef>
                <a:spcPts val="551"/>
              </a:spcBef>
              <a:buClr>
                <a:srgbClr val="000000"/>
              </a:buClr>
              <a:buSzPct val="100000"/>
              <a:buFont typeface="Times New Roman" panose="02020603050405020304" pitchFamily="18" charse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sz="2205">
                <a:solidFill>
                  <a:srgbClr val="000000"/>
                </a:solidFill>
                <a:latin typeface="Arial" panose="020B0604020202020204" pitchFamily="34" charset="0"/>
                <a:ea typeface="Microsoft YaHei" panose="020B0503020204020204" pitchFamily="34" charset="-122"/>
              </a:defRPr>
            </a:lvl5pPr>
            <a:lvl6pPr marL="2771844" indent="-251986" defTabSz="495223" eaLnBrk="0" fontAlgn="base" hangingPunct="0">
              <a:spcBef>
                <a:spcPts val="551"/>
              </a:spcBef>
              <a:spcAft>
                <a:spcPct val="0"/>
              </a:spcAft>
              <a:buClr>
                <a:srgbClr val="000000"/>
              </a:buClr>
              <a:buSzPct val="100000"/>
              <a:buFont typeface="Times New Roman" panose="02020603050405020304" pitchFamily="18" charse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sz="2205">
                <a:solidFill>
                  <a:srgbClr val="000000"/>
                </a:solidFill>
                <a:latin typeface="Arial" panose="020B0604020202020204" pitchFamily="34" charset="0"/>
                <a:ea typeface="Microsoft YaHei" panose="020B0503020204020204" pitchFamily="34" charset="-122"/>
              </a:defRPr>
            </a:lvl6pPr>
            <a:lvl7pPr marL="3275815" indent="-251986" defTabSz="495223" eaLnBrk="0" fontAlgn="base" hangingPunct="0">
              <a:spcBef>
                <a:spcPts val="551"/>
              </a:spcBef>
              <a:spcAft>
                <a:spcPct val="0"/>
              </a:spcAft>
              <a:buClr>
                <a:srgbClr val="000000"/>
              </a:buClr>
              <a:buSzPct val="100000"/>
              <a:buFont typeface="Times New Roman" panose="02020603050405020304" pitchFamily="18" charse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sz="2205">
                <a:solidFill>
                  <a:srgbClr val="000000"/>
                </a:solidFill>
                <a:latin typeface="Arial" panose="020B0604020202020204" pitchFamily="34" charset="0"/>
                <a:ea typeface="Microsoft YaHei" panose="020B0503020204020204" pitchFamily="34" charset="-122"/>
              </a:defRPr>
            </a:lvl7pPr>
            <a:lvl8pPr marL="3779787" indent="-251986" defTabSz="495223" eaLnBrk="0" fontAlgn="base" hangingPunct="0">
              <a:spcBef>
                <a:spcPts val="551"/>
              </a:spcBef>
              <a:spcAft>
                <a:spcPct val="0"/>
              </a:spcAft>
              <a:buClr>
                <a:srgbClr val="000000"/>
              </a:buClr>
              <a:buSzPct val="100000"/>
              <a:buFont typeface="Times New Roman" panose="02020603050405020304" pitchFamily="18" charse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sz="2205">
                <a:solidFill>
                  <a:srgbClr val="000000"/>
                </a:solidFill>
                <a:latin typeface="Arial" panose="020B0604020202020204" pitchFamily="34" charset="0"/>
                <a:ea typeface="Microsoft YaHei" panose="020B0503020204020204" pitchFamily="34" charset="-122"/>
              </a:defRPr>
            </a:lvl8pPr>
            <a:lvl9pPr marL="4283758" indent="-251986" defTabSz="495223" eaLnBrk="0" fontAlgn="base" hangingPunct="0">
              <a:spcBef>
                <a:spcPts val="551"/>
              </a:spcBef>
              <a:spcAft>
                <a:spcPct val="0"/>
              </a:spcAft>
              <a:buClr>
                <a:srgbClr val="000000"/>
              </a:buClr>
              <a:buSzPct val="100000"/>
              <a:buFont typeface="Times New Roman" panose="02020603050405020304" pitchFamily="18" charse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sz="2205">
                <a:solidFill>
                  <a:srgbClr val="000000"/>
                </a:solidFill>
                <a:latin typeface="Arial" panose="020B0604020202020204" pitchFamily="34" charset="0"/>
                <a:ea typeface="Microsoft YaHei" panose="020B0503020204020204" pitchFamily="34" charset="-122"/>
              </a:defRPr>
            </a:lvl9pPr>
          </a:lstStyle>
          <a:p>
            <a:pPr>
              <a:spcBef>
                <a:spcPct val="0"/>
              </a:spcBef>
              <a:buClrTx/>
              <a:buFontTx/>
              <a:buNone/>
            </a:pPr>
            <a:fld id="{230AD40B-0796-4472-8B8A-290A3B63F652}" type="slidenum">
              <a:rPr lang="ru-RU" altLang="ru-RU" sz="1543">
                <a:solidFill>
                  <a:schemeClr val="tx1"/>
                </a:solidFill>
              </a:rPr>
              <a:pPr>
                <a:spcBef>
                  <a:spcPct val="0"/>
                </a:spcBef>
                <a:buClrTx/>
                <a:buFontTx/>
                <a:buNone/>
              </a:pPr>
              <a:t>31</a:t>
            </a:fld>
            <a:endParaRPr lang="ru-RU" altLang="ru-RU" sz="1543">
              <a:solidFill>
                <a:schemeClr val="tx1"/>
              </a:solidFill>
            </a:endParaRPr>
          </a:p>
        </p:txBody>
      </p:sp>
      <p:pic>
        <p:nvPicPr>
          <p:cNvPr id="23555" name="Picture 2" descr="http://i1256.photobucket.com/albums/ii492/grauwolf1/n8_zps64c083d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432" y="843463"/>
            <a:ext cx="6213983" cy="539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575816" y="5003973"/>
            <a:ext cx="2238782" cy="722057"/>
          </a:xfrm>
          <a:prstGeom prst="rect">
            <a:avLst/>
          </a:prstGeom>
        </p:spPr>
        <p:txBody>
          <a:bodyPr wrap="square">
            <a:spAutoFit/>
          </a:bodyPr>
          <a:lstStyle/>
          <a:p>
            <a:r>
              <a:rPr lang="ja-JP" altLang="en-US" sz="4400" dirty="0"/>
              <a:t>謝謝您</a:t>
            </a:r>
            <a:endParaRPr lang="ru-RU" sz="4400" dirty="0"/>
          </a:p>
        </p:txBody>
      </p:sp>
      <p:pic>
        <p:nvPicPr>
          <p:cNvPr id="3076" name="Picture 4" descr="http://st.depositphotos.com/1008244/3648/v/950/depositphotos_36483055-Christmas-tree-in-origami-sty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7965" y="519406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37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latin typeface="Times New Roman" panose="02020603050405020304" pitchFamily="18" charset="0"/>
                <a:cs typeface="Times New Roman" panose="02020603050405020304" pitchFamily="18" charset="0"/>
              </a:rPr>
              <a:t>Бакалавриат</a:t>
            </a:r>
            <a:endParaRPr lang="ru-RU" dirty="0"/>
          </a:p>
        </p:txBody>
      </p:sp>
      <p:sp>
        <p:nvSpPr>
          <p:cNvPr id="3" name="Объект 2"/>
          <p:cNvSpPr>
            <a:spLocks noGrp="1"/>
          </p:cNvSpPr>
          <p:nvPr>
            <p:ph idx="1"/>
          </p:nvPr>
        </p:nvSpPr>
        <p:spPr/>
        <p:txBody>
          <a:bodyPr/>
          <a:lstStyle/>
          <a:p>
            <a:endParaRPr lang="ru-RU" b="1" dirty="0" smtClean="0">
              <a:solidFill>
                <a:schemeClr val="accent6">
                  <a:lumMod val="75000"/>
                </a:schemeClr>
              </a:solidFill>
              <a:latin typeface="Times New Roman" panose="02020603050405020304" pitchFamily="18" charset="0"/>
              <a:cs typeface="Times New Roman" panose="02020603050405020304" pitchFamily="18" charset="0"/>
            </a:endParaRPr>
          </a:p>
          <a:p>
            <a:r>
              <a:rPr lang="ru-RU" b="1" dirty="0" smtClean="0">
                <a:solidFill>
                  <a:schemeClr val="accent6">
                    <a:lumMod val="75000"/>
                  </a:schemeClr>
                </a:solidFill>
                <a:latin typeface="Times New Roman" panose="02020603050405020304" pitchFamily="18" charset="0"/>
                <a:cs typeface="Times New Roman" panose="02020603050405020304" pitchFamily="18" charset="0"/>
              </a:rPr>
              <a:t>Кого готовим?</a:t>
            </a: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специалистов в области анализа и обработки естественного языка:</a:t>
            </a: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машинный перевод</a:t>
            </a: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лексикография</a:t>
            </a: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лингвистическая экспертиза</a:t>
            </a: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перевод и редактирование текстов и т.д.</a:t>
            </a:r>
            <a:endParaRPr lang="ru-RU"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04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latin typeface="Times New Roman" panose="02020603050405020304" pitchFamily="18" charset="0"/>
                <a:cs typeface="Times New Roman" panose="02020603050405020304" pitchFamily="18" charset="0"/>
              </a:rPr>
              <a:t>Бакалавриат</a:t>
            </a:r>
            <a:endParaRPr lang="ru-RU" dirty="0"/>
          </a:p>
        </p:txBody>
      </p:sp>
      <p:sp>
        <p:nvSpPr>
          <p:cNvPr id="3" name="Объект 2"/>
          <p:cNvSpPr>
            <a:spLocks noGrp="1"/>
          </p:cNvSpPr>
          <p:nvPr>
            <p:ph idx="1"/>
          </p:nvPr>
        </p:nvSpPr>
        <p:spPr/>
        <p:txBody>
          <a:bodyPr/>
          <a:lstStyle/>
          <a:p>
            <a:endParaRPr lang="ru-RU" dirty="0" smtClean="0"/>
          </a:p>
          <a:p>
            <a:r>
              <a:rPr lang="ru-RU" b="1" dirty="0" smtClean="0">
                <a:solidFill>
                  <a:schemeClr val="accent6">
                    <a:lumMod val="75000"/>
                  </a:schemeClr>
                </a:solidFill>
                <a:latin typeface="Times New Roman" panose="02020603050405020304" pitchFamily="18" charset="0"/>
                <a:cs typeface="Times New Roman" panose="02020603050405020304" pitchFamily="18" charset="0"/>
              </a:rPr>
              <a:t>Чему учим?</a:t>
            </a: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лингвистическим дисциплинам</a:t>
            </a: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математике</a:t>
            </a: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основам программирования</a:t>
            </a: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иностранным языкам</a:t>
            </a:r>
            <a:endParaRPr lang="ru-RU"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287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latin typeface="Times New Roman" panose="02020603050405020304" pitchFamily="18" charset="0"/>
                <a:cs typeface="Times New Roman" panose="02020603050405020304" pitchFamily="18" charset="0"/>
              </a:rPr>
              <a:t>Бакалавриат</a:t>
            </a:r>
            <a:endParaRPr lang="ru-RU" dirty="0"/>
          </a:p>
        </p:txBody>
      </p:sp>
      <p:sp>
        <p:nvSpPr>
          <p:cNvPr id="3" name="Объект 2"/>
          <p:cNvSpPr>
            <a:spLocks noGrp="1"/>
          </p:cNvSpPr>
          <p:nvPr>
            <p:ph idx="1"/>
          </p:nvPr>
        </p:nvSpPr>
        <p:spPr/>
        <p:txBody>
          <a:bodyPr/>
          <a:lstStyle/>
          <a:p>
            <a:endParaRPr lang="ru-RU" dirty="0" smtClean="0"/>
          </a:p>
          <a:p>
            <a:r>
              <a:rPr lang="ru-RU" b="1" dirty="0" smtClean="0">
                <a:solidFill>
                  <a:schemeClr val="accent6">
                    <a:lumMod val="75000"/>
                  </a:schemeClr>
                </a:solidFill>
                <a:latin typeface="Times New Roman" panose="02020603050405020304" pitchFamily="18" charset="0"/>
                <a:cs typeface="Times New Roman" panose="02020603050405020304" pitchFamily="18" charset="0"/>
              </a:rPr>
              <a:t>Что дальше?</a:t>
            </a:r>
          </a:p>
          <a:p>
            <a:pPr marL="457200" indent="-457200">
              <a:buFontTx/>
              <a:buChar char="-"/>
            </a:pPr>
            <a:r>
              <a:rPr lang="ru-RU" b="1" dirty="0">
                <a:solidFill>
                  <a:schemeClr val="accent6">
                    <a:lumMod val="75000"/>
                  </a:schemeClr>
                </a:solidFill>
                <a:latin typeface="Times New Roman" panose="02020603050405020304" pitchFamily="18" charset="0"/>
                <a:cs typeface="Times New Roman" panose="02020603050405020304" pitchFamily="18" charset="0"/>
              </a:rPr>
              <a:t>издательства</a:t>
            </a:r>
          </a:p>
          <a:p>
            <a:pPr marL="457200" indent="-457200">
              <a:buFontTx/>
              <a:buChar char="-"/>
            </a:pPr>
            <a:r>
              <a:rPr lang="ru-RU" b="1" dirty="0">
                <a:solidFill>
                  <a:schemeClr val="accent6">
                    <a:lumMod val="75000"/>
                  </a:schemeClr>
                </a:solidFill>
                <a:latin typeface="Times New Roman" panose="02020603050405020304" pitchFamily="18" charset="0"/>
                <a:cs typeface="Times New Roman" panose="02020603050405020304" pitchFamily="18" charset="0"/>
              </a:rPr>
              <a:t>рекламные и </a:t>
            </a:r>
            <a:r>
              <a:rPr lang="en-US" b="1" dirty="0">
                <a:solidFill>
                  <a:schemeClr val="accent6">
                    <a:lumMod val="75000"/>
                  </a:schemeClr>
                </a:solidFill>
                <a:latin typeface="Times New Roman" panose="02020603050405020304" pitchFamily="18" charset="0"/>
                <a:cs typeface="Times New Roman" panose="02020603050405020304" pitchFamily="18" charset="0"/>
              </a:rPr>
              <a:t>PR-</a:t>
            </a:r>
            <a:r>
              <a:rPr lang="ru-RU" b="1" dirty="0">
                <a:solidFill>
                  <a:schemeClr val="accent6">
                    <a:lumMod val="75000"/>
                  </a:schemeClr>
                </a:solidFill>
                <a:latin typeface="Times New Roman" panose="02020603050405020304" pitchFamily="18" charset="0"/>
                <a:cs typeface="Times New Roman" panose="02020603050405020304" pitchFamily="18" charset="0"/>
              </a:rPr>
              <a:t>агентства </a:t>
            </a:r>
          </a:p>
          <a:p>
            <a:pPr marL="457200" indent="-457200">
              <a:buFontTx/>
              <a:buChar char="-"/>
            </a:pPr>
            <a:r>
              <a:rPr lang="ru-RU" b="1" dirty="0">
                <a:solidFill>
                  <a:schemeClr val="accent6">
                    <a:lumMod val="75000"/>
                  </a:schemeClr>
                </a:solidFill>
                <a:latin typeface="Times New Roman" panose="02020603050405020304" pitchFamily="18" charset="0"/>
                <a:cs typeface="Times New Roman" panose="02020603050405020304" pitchFamily="18" charset="0"/>
              </a:rPr>
              <a:t>преподавание</a:t>
            </a: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переводческие агентства</a:t>
            </a:r>
          </a:p>
          <a:p>
            <a:pPr marL="457200" indent="-457200">
              <a:buFontTx/>
              <a:buChar char="-"/>
            </a:pPr>
            <a:r>
              <a:rPr lang="en-US" b="1" dirty="0" smtClean="0">
                <a:solidFill>
                  <a:schemeClr val="accent6">
                    <a:lumMod val="75000"/>
                  </a:schemeClr>
                </a:solidFill>
                <a:latin typeface="Times New Roman" panose="02020603050405020304" pitchFamily="18" charset="0"/>
                <a:cs typeface="Times New Roman" panose="02020603050405020304" pitchFamily="18" charset="0"/>
              </a:rPr>
              <a:t>IT-</a:t>
            </a:r>
            <a:r>
              <a:rPr lang="ru-RU" b="1" dirty="0" smtClean="0">
                <a:solidFill>
                  <a:schemeClr val="accent6">
                    <a:lumMod val="75000"/>
                  </a:schemeClr>
                </a:solidFill>
                <a:latin typeface="Times New Roman" panose="02020603050405020304" pitchFamily="18" charset="0"/>
                <a:cs typeface="Times New Roman" panose="02020603050405020304" pitchFamily="18" charset="0"/>
              </a:rPr>
              <a:t>компании</a:t>
            </a:r>
          </a:p>
          <a:p>
            <a:pPr marL="0" indent="0" algn="r"/>
            <a:r>
              <a:rPr lang="ru-RU" b="1" dirty="0" smtClean="0">
                <a:solidFill>
                  <a:srgbClr val="C00000"/>
                </a:solidFill>
                <a:latin typeface="Times New Roman" panose="02020603050405020304" pitchFamily="18" charset="0"/>
                <a:cs typeface="Times New Roman" panose="02020603050405020304" pitchFamily="18" charset="0"/>
              </a:rPr>
              <a:t>Екатерина Леонтьевна Семёнова </a:t>
            </a:r>
          </a:p>
          <a:p>
            <a:pPr marL="457200" indent="-457200">
              <a:buFontTx/>
              <a:buChar char="-"/>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24" y="3960019"/>
            <a:ext cx="1508881" cy="2265927"/>
          </a:xfrm>
          <a:prstGeom prst="rect">
            <a:avLst/>
          </a:prstGeom>
        </p:spPr>
      </p:pic>
    </p:spTree>
    <p:extLst>
      <p:ext uri="{BB962C8B-B14F-4D97-AF65-F5344CB8AC3E}">
        <p14:creationId xmlns:p14="http://schemas.microsoft.com/office/powerpoint/2010/main" val="1772955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anose="02020603050405020304" pitchFamily="18" charset="0"/>
                <a:cs typeface="Times New Roman" panose="02020603050405020304" pitchFamily="18" charset="0"/>
              </a:rPr>
              <a:t>Магистратура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457200" indent="-457200">
              <a:buFontTx/>
              <a:buChar char="-"/>
            </a:pPr>
            <a:endParaRPr lang="ru-RU" b="1" dirty="0" smtClean="0">
              <a:solidFill>
                <a:schemeClr val="accent6">
                  <a:lumMod val="75000"/>
                </a:schemeClr>
              </a:solidFill>
              <a:latin typeface="Times New Roman" panose="02020603050405020304" pitchFamily="18" charset="0"/>
              <a:cs typeface="Times New Roman" panose="02020603050405020304" pitchFamily="18" charset="0"/>
            </a:endParaRP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перевод и переводоведение</a:t>
            </a:r>
          </a:p>
          <a:p>
            <a:pPr marL="457200" indent="-457200">
              <a:buFontTx/>
              <a:buChar char="-"/>
            </a:pPr>
            <a:r>
              <a:rPr lang="ru-RU" b="1" dirty="0" smtClean="0">
                <a:solidFill>
                  <a:schemeClr val="accent6">
                    <a:lumMod val="75000"/>
                  </a:schemeClr>
                </a:solidFill>
                <a:latin typeface="Times New Roman" panose="02020603050405020304" pitchFamily="18" charset="0"/>
                <a:cs typeface="Times New Roman" panose="02020603050405020304" pitchFamily="18" charset="0"/>
              </a:rPr>
              <a:t>лингвистика и информационные технологии</a:t>
            </a:r>
          </a:p>
          <a:p>
            <a:pPr marL="457200" indent="-457200">
              <a:buFontTx/>
              <a:buChar char="-"/>
            </a:pPr>
            <a:r>
              <a:rPr lang="ru-RU" b="1" dirty="0" smtClean="0">
                <a:solidFill>
                  <a:schemeClr val="accent1">
                    <a:lumMod val="50000"/>
                  </a:schemeClr>
                </a:solidFill>
                <a:latin typeface="Times New Roman" panose="02020603050405020304" pitchFamily="18" charset="0"/>
                <a:cs typeface="Times New Roman" panose="02020603050405020304" pitchFamily="18" charset="0"/>
              </a:rPr>
              <a:t>теория и методика преподавания иностранных языков</a:t>
            </a:r>
          </a:p>
          <a:p>
            <a:pPr marL="457200" indent="-457200">
              <a:buFontTx/>
              <a:buChar char="-"/>
            </a:pPr>
            <a:endParaRPr lang="ru-RU" dirty="0" smtClean="0"/>
          </a:p>
          <a:p>
            <a:pPr algn="r"/>
            <a:r>
              <a:rPr lang="ru-RU" b="1" dirty="0" smtClean="0">
                <a:solidFill>
                  <a:srgbClr val="C00000"/>
                </a:solidFill>
                <a:latin typeface="Times New Roman" panose="02020603050405020304" pitchFamily="18" charset="0"/>
                <a:cs typeface="Times New Roman" panose="02020603050405020304" pitchFamily="18" charset="0"/>
              </a:rPr>
              <a:t>Наталия Олеговна Труфанова</a:t>
            </a:r>
            <a:endParaRPr lang="ru-RU" b="1" dirty="0">
              <a:solidFill>
                <a:srgbClr val="C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20" y="4859957"/>
            <a:ext cx="1485900" cy="2066925"/>
          </a:xfrm>
          <a:prstGeom prst="rect">
            <a:avLst/>
          </a:prstGeom>
        </p:spPr>
      </p:pic>
    </p:spTree>
    <p:extLst>
      <p:ext uri="{BB962C8B-B14F-4D97-AF65-F5344CB8AC3E}">
        <p14:creationId xmlns:p14="http://schemas.microsoft.com/office/powerpoint/2010/main" val="427007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b="1" dirty="0" smtClean="0">
                <a:solidFill>
                  <a:srgbClr val="C00000"/>
                </a:solidFill>
                <a:latin typeface="Times New Roman" panose="02020603050405020304" pitchFamily="18" charset="0"/>
                <a:cs typeface="Times New Roman" panose="02020603050405020304" pitchFamily="18" charset="0"/>
              </a:rPr>
              <a:t/>
            </a:r>
            <a:br>
              <a:rPr lang="ru-RU" b="1" dirty="0" smtClean="0">
                <a:solidFill>
                  <a:srgbClr val="C00000"/>
                </a:solidFill>
                <a:latin typeface="Times New Roman" panose="02020603050405020304" pitchFamily="18" charset="0"/>
                <a:cs typeface="Times New Roman" panose="02020603050405020304" pitchFamily="18" charset="0"/>
              </a:rPr>
            </a:br>
            <a:r>
              <a:rPr lang="ru-RU" b="1" dirty="0" smtClean="0">
                <a:solidFill>
                  <a:srgbClr val="C00000"/>
                </a:solidFill>
                <a:latin typeface="Times New Roman" panose="02020603050405020304" pitchFamily="18" charset="0"/>
                <a:cs typeface="Times New Roman" panose="02020603050405020304" pitchFamily="18" charset="0"/>
              </a:rPr>
              <a:t>Международные </a:t>
            </a:r>
            <a:br>
              <a:rPr lang="ru-RU" b="1" dirty="0" smtClean="0">
                <a:solidFill>
                  <a:srgbClr val="C00000"/>
                </a:solidFill>
                <a:latin typeface="Times New Roman" panose="02020603050405020304" pitchFamily="18" charset="0"/>
                <a:cs typeface="Times New Roman" panose="02020603050405020304" pitchFamily="18" charset="0"/>
              </a:rPr>
            </a:br>
            <a:r>
              <a:rPr lang="ru-RU" b="1" dirty="0" smtClean="0">
                <a:solidFill>
                  <a:srgbClr val="C00000"/>
                </a:solidFill>
                <a:latin typeface="Times New Roman" panose="02020603050405020304" pitchFamily="18" charset="0"/>
                <a:cs typeface="Times New Roman" panose="02020603050405020304" pitchFamily="18" charset="0"/>
              </a:rPr>
              <a:t>проекты</a:t>
            </a:r>
            <a:r>
              <a:rPr lang="ru-RU" b="1"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rPr>
              <a:t/>
            </a:r>
            <a:br>
              <a:rPr lang="ru-RU" b="1"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p:txBody>
          <a:bodyPr/>
          <a:lstStyle/>
          <a:p>
            <a:pPr marL="457200" indent="-457200">
              <a:buFont typeface="Arial" panose="020B0604020202020204" pitchFamily="34" charset="0"/>
              <a:buChar char="•"/>
            </a:pPr>
            <a:endParaRPr lang="ru-RU" sz="36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стажировка студентов лингвистического колледжа Тайюаньского университета</a:t>
            </a:r>
          </a:p>
          <a:p>
            <a:pPr marL="45720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сотрудничество с Университетом </a:t>
            </a:r>
            <a:r>
              <a:rPr lang="ru-RU" sz="3600" dirty="0" err="1" smtClean="0">
                <a:latin typeface="Times New Roman" panose="02020603050405020304" pitchFamily="18" charset="0"/>
                <a:cs typeface="Times New Roman" panose="02020603050405020304" pitchFamily="18" charset="0"/>
              </a:rPr>
              <a:t>Сентраль</a:t>
            </a:r>
            <a:endParaRPr lang="ru-RU" sz="36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летняя школа (Сианьский университет, ХПУ)</a:t>
            </a:r>
          </a:p>
          <a:p>
            <a:pPr marL="457200" indent="-457200">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он-лайн курс русского языка (Пекинский технологический университет)</a:t>
            </a:r>
            <a:endParaRPr lang="ru-RU" sz="3600" dirty="0">
              <a:latin typeface="Times New Roman" panose="02020603050405020304" pitchFamily="18" charset="0"/>
              <a:cs typeface="Times New Roman" panose="02020603050405020304" pitchFamily="18" charset="0"/>
            </a:endParaRPr>
          </a:p>
          <a:p>
            <a:r>
              <a:rPr lang="ru-RU" dirty="0" smtClean="0"/>
              <a:t> </a:t>
            </a:r>
            <a:endParaRPr lang="ru-RU" dirty="0"/>
          </a:p>
          <a:p>
            <a:pPr marL="457200" indent="-457200">
              <a:buFont typeface="Arial" panose="020B0604020202020204" pitchFamily="34" charset="0"/>
              <a:buChar char="•"/>
            </a:pPr>
            <a:endParaRPr lang="ru-RU" dirty="0"/>
          </a:p>
        </p:txBody>
      </p:sp>
    </p:spTree>
    <p:extLst>
      <p:ext uri="{BB962C8B-B14F-4D97-AF65-F5344CB8AC3E}">
        <p14:creationId xmlns:p14="http://schemas.microsoft.com/office/powerpoint/2010/main" val="3948646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latin typeface="Times New Roman" panose="02020603050405020304" pitchFamily="18" charset="0"/>
                <a:cs typeface="Times New Roman" panose="02020603050405020304" pitchFamily="18" charset="0"/>
              </a:rPr>
              <a:t>Международные </a:t>
            </a:r>
            <a:br>
              <a:rPr lang="ru-RU" b="1" dirty="0">
                <a:solidFill>
                  <a:srgbClr val="C00000"/>
                </a:solidFill>
                <a:latin typeface="Times New Roman" panose="02020603050405020304" pitchFamily="18" charset="0"/>
                <a:cs typeface="Times New Roman" panose="02020603050405020304" pitchFamily="18" charset="0"/>
              </a:rPr>
            </a:br>
            <a:r>
              <a:rPr lang="ru-RU" b="1" dirty="0">
                <a:solidFill>
                  <a:srgbClr val="C00000"/>
                </a:solidFill>
                <a:latin typeface="Times New Roman" panose="02020603050405020304" pitchFamily="18" charset="0"/>
                <a:cs typeface="Times New Roman" panose="02020603050405020304" pitchFamily="18" charset="0"/>
              </a:rPr>
              <a:t>проекты</a:t>
            </a:r>
            <a:endParaRPr lang="ru-RU" dirty="0"/>
          </a:p>
        </p:txBody>
      </p:sp>
      <p:sp>
        <p:nvSpPr>
          <p:cNvPr id="3" name="Объект 2"/>
          <p:cNvSpPr>
            <a:spLocks noGrp="1"/>
          </p:cNvSpPr>
          <p:nvPr>
            <p:ph idx="1"/>
          </p:nvPr>
        </p:nvSpPr>
        <p:spPr/>
        <p:txBody>
          <a:bodyPr/>
          <a:lstStyle/>
          <a:p>
            <a:endParaRPr lang="ru-RU" dirty="0" smtClean="0"/>
          </a:p>
          <a:p>
            <a:endParaRPr lang="ru-RU" dirty="0"/>
          </a:p>
          <a:p>
            <a:endParaRPr lang="ru-RU" dirty="0" smtClean="0"/>
          </a:p>
          <a:p>
            <a:endParaRPr lang="ru-RU" dirty="0"/>
          </a:p>
          <a:p>
            <a:endParaRPr lang="ru-RU" dirty="0" smtClean="0"/>
          </a:p>
          <a:p>
            <a:endParaRPr lang="ru-RU" dirty="0"/>
          </a:p>
          <a:p>
            <a:pPr algn="r"/>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Елена Александровна Рублёва</a:t>
            </a:r>
          </a:p>
          <a:p>
            <a:pPr algn="r"/>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Ольга Владимировна Авдеева</a:t>
            </a:r>
          </a:p>
          <a:p>
            <a:pPr algn="r"/>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Елена </a:t>
            </a:r>
            <a:r>
              <a:rPr lang="ru-RU" sz="2400" b="1" smtClean="0">
                <a:solidFill>
                  <a:schemeClr val="accent6">
                    <a:lumMod val="50000"/>
                  </a:schemeClr>
                </a:solidFill>
                <a:latin typeface="Times New Roman" panose="02020603050405020304" pitchFamily="18" charset="0"/>
                <a:cs typeface="Times New Roman" panose="02020603050405020304" pitchFamily="18" charset="0"/>
              </a:rPr>
              <a:t>Валентиновна Пиневич</a:t>
            </a:r>
            <a:endParaRPr lang="ru-RU" sz="2400" b="1"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ru-RU" dirty="0" smtClean="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1711" y="1907629"/>
            <a:ext cx="6192439" cy="3488407"/>
          </a:xfrm>
          <a:prstGeom prst="rect">
            <a:avLst/>
          </a:prstGeom>
        </p:spPr>
      </p:pic>
    </p:spTree>
    <p:extLst>
      <p:ext uri="{BB962C8B-B14F-4D97-AF65-F5344CB8AC3E}">
        <p14:creationId xmlns:p14="http://schemas.microsoft.com/office/powerpoint/2010/main" val="2943548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Lingvo_A</Template>
  <TotalTime>1048</TotalTime>
  <Words>1633</Words>
  <Application>Microsoft Office PowerPoint</Application>
  <PresentationFormat>Произвольный</PresentationFormat>
  <Paragraphs>421</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 НМС 30.03.2018  </vt:lpstr>
      <vt:lpstr>Contents</vt:lpstr>
      <vt:lpstr>   Бакалавриат лингвистики 45.03.02   </vt:lpstr>
      <vt:lpstr>Бакалавриат</vt:lpstr>
      <vt:lpstr>Бакалавриат</vt:lpstr>
      <vt:lpstr>Бакалавриат</vt:lpstr>
      <vt:lpstr>Магистратура</vt:lpstr>
      <vt:lpstr> Международные  проекты </vt:lpstr>
      <vt:lpstr>Международные  проекты</vt:lpstr>
      <vt:lpstr>Международные  проекты</vt:lpstr>
      <vt:lpstr>Тайюань</vt:lpstr>
      <vt:lpstr> АНКЕТИРОВАНИЕ </vt:lpstr>
      <vt:lpstr>АНКЕТИРОВАНИЕ</vt:lpstr>
      <vt:lpstr>ФПК и стажировки</vt:lpstr>
      <vt:lpstr>Летняя школа РКИ для ДТУ на Л Летняя школа в Харбине</vt:lpstr>
      <vt:lpstr>КУРСЫ</vt:lpstr>
      <vt:lpstr>Онлайн-курс РКИ  и ЭИОС</vt:lpstr>
      <vt:lpstr>КУРСЫ</vt:lpstr>
      <vt:lpstr>Перевод</vt:lpstr>
      <vt:lpstr>Лаборатория технического  перевода</vt:lpstr>
      <vt:lpstr>Лаборатория технического  перевода</vt:lpstr>
      <vt:lpstr>Письменный перевод </vt:lpstr>
      <vt:lpstr>Устный перевод  (синхронный  и последовательный)</vt:lpstr>
      <vt:lpstr>Задачи</vt:lpstr>
      <vt:lpstr>Задачи</vt:lpstr>
      <vt:lpstr> Лаборатория технического  перевода:  WRITING CENTER </vt:lpstr>
      <vt:lpstr> Лаборатория технического  перевода и ПЛ: ПРИКЛАДНАЯ ЛИНГВИСТИКА </vt:lpstr>
      <vt:lpstr>Потребности  (материальное  обеспечение)</vt:lpstr>
      <vt:lpstr>  EFL  workshops </vt:lpstr>
      <vt:lpstr>МТО</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dc:title>
  <dc:creator>RePack by Diakov</dc:creator>
  <cp:lastModifiedBy>GALINA</cp:lastModifiedBy>
  <cp:revision>61</cp:revision>
  <cp:lastPrinted>1601-01-01T00:00:00Z</cp:lastPrinted>
  <dcterms:created xsi:type="dcterms:W3CDTF">2016-12-17T21:56:42Z</dcterms:created>
  <dcterms:modified xsi:type="dcterms:W3CDTF">2018-04-02T07:24:43Z</dcterms:modified>
</cp:coreProperties>
</file>